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11" r:id="rId1"/>
    <p:sldMasterId id="2147483965" r:id="rId2"/>
  </p:sldMasterIdLst>
  <p:sldIdLst>
    <p:sldId id="256" r:id="rId3"/>
    <p:sldId id="257" r:id="rId4"/>
    <p:sldId id="258" r:id="rId5"/>
    <p:sldId id="259" r:id="rId6"/>
    <p:sldId id="260" r:id="rId7"/>
    <p:sldId id="261" r:id="rId8"/>
    <p:sldId id="262" r:id="rId9"/>
    <p:sldId id="263" r:id="rId10"/>
    <p:sldId id="264" r:id="rId11"/>
    <p:sldId id="265" r:id="rId12"/>
    <p:sldId id="267" r:id="rId13"/>
    <p:sldId id="268" r:id="rId14"/>
    <p:sldId id="310" r:id="rId15"/>
    <p:sldId id="266" r:id="rId16"/>
    <p:sldId id="269" r:id="rId17"/>
    <p:sldId id="270" r:id="rId18"/>
    <p:sldId id="271" r:id="rId19"/>
    <p:sldId id="272" r:id="rId20"/>
    <p:sldId id="273" r:id="rId21"/>
    <p:sldId id="295" r:id="rId22"/>
    <p:sldId id="296" r:id="rId23"/>
    <p:sldId id="297" r:id="rId24"/>
    <p:sldId id="298" r:id="rId25"/>
    <p:sldId id="274" r:id="rId26"/>
    <p:sldId id="275" r:id="rId27"/>
    <p:sldId id="276" r:id="rId28"/>
    <p:sldId id="277" r:id="rId29"/>
    <p:sldId id="279" r:id="rId30"/>
    <p:sldId id="278" r:id="rId31"/>
    <p:sldId id="280" r:id="rId32"/>
    <p:sldId id="281" r:id="rId33"/>
    <p:sldId id="282" r:id="rId34"/>
    <p:sldId id="293" r:id="rId35"/>
    <p:sldId id="284"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48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8F519D-020E-4600-8D19-CD844F39C51E}"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zh-TW" altLang="en-US"/>
        </a:p>
      </dgm:t>
    </dgm:pt>
    <dgm:pt modelId="{B4C5967C-2970-4828-AC8A-E954F252C00C}">
      <dgm:prSet phldrT="[文字]" custT="1"/>
      <dgm:spPr/>
      <dgm:t>
        <a:bodyPr/>
        <a:lstStyle/>
        <a:p>
          <a:r>
            <a:rPr lang="en-US" altLang="zh-TW" sz="2800" dirty="0" smtClean="0">
              <a:solidFill>
                <a:schemeClr val="tx1"/>
              </a:solidFill>
              <a:latin typeface="Calibri" pitchFamily="34" charset="0"/>
            </a:rPr>
            <a:t>Centralized production</a:t>
          </a:r>
        </a:p>
        <a:p>
          <a:r>
            <a:rPr lang="en-US" altLang="zh-TW" sz="1800" dirty="0" smtClean="0">
              <a:solidFill>
                <a:schemeClr val="tx1"/>
              </a:solidFill>
              <a:latin typeface="Calibri" pitchFamily="34" charset="0"/>
            </a:rPr>
            <a:t>*Process the product</a:t>
          </a:r>
          <a:endParaRPr lang="en-US" altLang="zh-TW" sz="2800" dirty="0" smtClean="0">
            <a:solidFill>
              <a:schemeClr val="tx1"/>
            </a:solidFill>
            <a:latin typeface="Calibri" pitchFamily="34" charset="0"/>
          </a:endParaRPr>
        </a:p>
      </dgm:t>
    </dgm:pt>
    <dgm:pt modelId="{E0D330AE-046C-4BEF-8D8B-1D009B1D54F3}" type="parTrans" cxnId="{0BC24C1D-DB0C-4404-98EE-2B04922EA782}">
      <dgm:prSet/>
      <dgm:spPr/>
      <dgm:t>
        <a:bodyPr/>
        <a:lstStyle/>
        <a:p>
          <a:endParaRPr lang="zh-TW" altLang="en-US"/>
        </a:p>
      </dgm:t>
    </dgm:pt>
    <dgm:pt modelId="{C415DACF-B18F-401A-9E82-23E53FA5658A}" type="sibTrans" cxnId="{0BC24C1D-DB0C-4404-98EE-2B04922EA782}">
      <dgm:prSet/>
      <dgm:spPr/>
      <dgm:t>
        <a:bodyPr/>
        <a:lstStyle/>
        <a:p>
          <a:endParaRPr lang="zh-TW" altLang="en-US"/>
        </a:p>
      </dgm:t>
    </dgm:pt>
    <dgm:pt modelId="{7924E71D-39E7-4539-9951-7AC88050A26D}">
      <dgm:prSet phldrT="[文字]" custT="1"/>
      <dgm:spPr/>
      <dgm:t>
        <a:bodyPr/>
        <a:lstStyle/>
        <a:p>
          <a:r>
            <a:rPr lang="en-US" altLang="zh-TW" sz="2800" b="1" dirty="0" smtClean="0">
              <a:solidFill>
                <a:schemeClr val="bg1"/>
              </a:solidFill>
              <a:latin typeface="Calibri" pitchFamily="34" charset="0"/>
            </a:rPr>
            <a:t>Decentralized production</a:t>
          </a:r>
        </a:p>
        <a:p>
          <a:r>
            <a:rPr lang="en-US" altLang="zh-TW" sz="2000" i="1" dirty="0" smtClean="0">
              <a:solidFill>
                <a:schemeClr val="bg1"/>
              </a:solidFill>
              <a:latin typeface="Calibri" pitchFamily="34" charset="0"/>
            </a:rPr>
            <a:t>*The product communicates with the machinery</a:t>
          </a:r>
        </a:p>
        <a:p>
          <a:endParaRPr lang="zh-TW" altLang="en-US" sz="4400" dirty="0"/>
        </a:p>
      </dgm:t>
    </dgm:pt>
    <dgm:pt modelId="{AA99460D-4238-4424-97B3-52BA45951C08}" type="parTrans" cxnId="{2EA93E52-C7F5-4E4D-B1BD-D04FA467E596}">
      <dgm:prSet/>
      <dgm:spPr/>
      <dgm:t>
        <a:bodyPr/>
        <a:lstStyle/>
        <a:p>
          <a:endParaRPr lang="zh-TW" altLang="en-US"/>
        </a:p>
      </dgm:t>
    </dgm:pt>
    <dgm:pt modelId="{40D5D7C6-66B0-4C87-8221-223122E685CF}" type="sibTrans" cxnId="{2EA93E52-C7F5-4E4D-B1BD-D04FA467E596}">
      <dgm:prSet/>
      <dgm:spPr/>
      <dgm:t>
        <a:bodyPr/>
        <a:lstStyle/>
        <a:p>
          <a:endParaRPr lang="zh-TW" altLang="en-US"/>
        </a:p>
      </dgm:t>
    </dgm:pt>
    <dgm:pt modelId="{0E228FF2-2A89-4392-8E81-7AB54D1F1EF9}" type="pres">
      <dgm:prSet presAssocID="{748F519D-020E-4600-8D19-CD844F39C51E}" presName="arrowDiagram" presStyleCnt="0">
        <dgm:presLayoutVars>
          <dgm:chMax val="5"/>
          <dgm:dir/>
          <dgm:resizeHandles val="exact"/>
        </dgm:presLayoutVars>
      </dgm:prSet>
      <dgm:spPr/>
      <dgm:t>
        <a:bodyPr/>
        <a:lstStyle/>
        <a:p>
          <a:endParaRPr lang="zh-TW" altLang="en-US"/>
        </a:p>
      </dgm:t>
    </dgm:pt>
    <dgm:pt modelId="{B2E961AE-C3DB-40DF-AD85-6E86CDFB77DC}" type="pres">
      <dgm:prSet presAssocID="{748F519D-020E-4600-8D19-CD844F39C51E}" presName="arrow" presStyleLbl="bgShp" presStyleIdx="0" presStyleCnt="1"/>
      <dgm:spPr/>
    </dgm:pt>
    <dgm:pt modelId="{EFAEF7BB-2740-48B0-9D87-E8289B45CF83}" type="pres">
      <dgm:prSet presAssocID="{748F519D-020E-4600-8D19-CD844F39C51E}" presName="arrowDiagram2" presStyleCnt="0"/>
      <dgm:spPr/>
    </dgm:pt>
    <dgm:pt modelId="{59739E7D-81D6-4EF1-9DC9-DC377F55958F}" type="pres">
      <dgm:prSet presAssocID="{B4C5967C-2970-4828-AC8A-E954F252C00C}" presName="bullet2a" presStyleLbl="node1" presStyleIdx="0" presStyleCnt="2"/>
      <dgm:spPr/>
    </dgm:pt>
    <dgm:pt modelId="{D1B11440-E182-4F2A-8EFB-2738AEFAF30A}" type="pres">
      <dgm:prSet presAssocID="{B4C5967C-2970-4828-AC8A-E954F252C00C}" presName="textBox2a" presStyleLbl="revTx" presStyleIdx="0" presStyleCnt="2" custScaleX="240750" custScaleY="62162" custLinFactNeighborX="-15536" custLinFactNeighborY="-4865">
        <dgm:presLayoutVars>
          <dgm:bulletEnabled val="1"/>
        </dgm:presLayoutVars>
      </dgm:prSet>
      <dgm:spPr/>
      <dgm:t>
        <a:bodyPr/>
        <a:lstStyle/>
        <a:p>
          <a:endParaRPr lang="zh-TW" altLang="en-US"/>
        </a:p>
      </dgm:t>
    </dgm:pt>
    <dgm:pt modelId="{7FC4D70B-DA88-409B-B36E-A1F41BF343C2}" type="pres">
      <dgm:prSet presAssocID="{7924E71D-39E7-4539-9951-7AC88050A26D}" presName="bullet2b" presStyleLbl="node1" presStyleIdx="1" presStyleCnt="2"/>
      <dgm:spPr/>
    </dgm:pt>
    <dgm:pt modelId="{425FA852-6170-4128-8EDC-35F052EA2C5D}" type="pres">
      <dgm:prSet presAssocID="{7924E71D-39E7-4539-9951-7AC88050A26D}" presName="textBox2b" presStyleLbl="revTx" presStyleIdx="1" presStyleCnt="2" custScaleX="268067" custScaleY="45752" custLinFactNeighborX="37973" custLinFactNeighborY="-18787">
        <dgm:presLayoutVars>
          <dgm:bulletEnabled val="1"/>
        </dgm:presLayoutVars>
      </dgm:prSet>
      <dgm:spPr/>
      <dgm:t>
        <a:bodyPr/>
        <a:lstStyle/>
        <a:p>
          <a:endParaRPr lang="zh-TW" altLang="en-US"/>
        </a:p>
      </dgm:t>
    </dgm:pt>
  </dgm:ptLst>
  <dgm:cxnLst>
    <dgm:cxn modelId="{2EA93E52-C7F5-4E4D-B1BD-D04FA467E596}" srcId="{748F519D-020E-4600-8D19-CD844F39C51E}" destId="{7924E71D-39E7-4539-9951-7AC88050A26D}" srcOrd="1" destOrd="0" parTransId="{AA99460D-4238-4424-97B3-52BA45951C08}" sibTransId="{40D5D7C6-66B0-4C87-8221-223122E685CF}"/>
    <dgm:cxn modelId="{80907FC5-DDE8-47AB-83C2-1F6634852FD0}" type="presOf" srcId="{7924E71D-39E7-4539-9951-7AC88050A26D}" destId="{425FA852-6170-4128-8EDC-35F052EA2C5D}" srcOrd="0" destOrd="0" presId="urn:microsoft.com/office/officeart/2005/8/layout/arrow2"/>
    <dgm:cxn modelId="{6E88941E-75F5-4BD2-A772-41F85B66D75E}" type="presOf" srcId="{748F519D-020E-4600-8D19-CD844F39C51E}" destId="{0E228FF2-2A89-4392-8E81-7AB54D1F1EF9}" srcOrd="0" destOrd="0" presId="urn:microsoft.com/office/officeart/2005/8/layout/arrow2"/>
    <dgm:cxn modelId="{0BC24C1D-DB0C-4404-98EE-2B04922EA782}" srcId="{748F519D-020E-4600-8D19-CD844F39C51E}" destId="{B4C5967C-2970-4828-AC8A-E954F252C00C}" srcOrd="0" destOrd="0" parTransId="{E0D330AE-046C-4BEF-8D8B-1D009B1D54F3}" sibTransId="{C415DACF-B18F-401A-9E82-23E53FA5658A}"/>
    <dgm:cxn modelId="{6D3B02FD-6AF9-4939-84FA-CFCE9BCF2CBF}" type="presOf" srcId="{B4C5967C-2970-4828-AC8A-E954F252C00C}" destId="{D1B11440-E182-4F2A-8EFB-2738AEFAF30A}" srcOrd="0" destOrd="0" presId="urn:microsoft.com/office/officeart/2005/8/layout/arrow2"/>
    <dgm:cxn modelId="{CE349C24-FD07-4680-8EB9-71549DC6EFF3}" type="presParOf" srcId="{0E228FF2-2A89-4392-8E81-7AB54D1F1EF9}" destId="{B2E961AE-C3DB-40DF-AD85-6E86CDFB77DC}" srcOrd="0" destOrd="0" presId="urn:microsoft.com/office/officeart/2005/8/layout/arrow2"/>
    <dgm:cxn modelId="{8D75312F-BA58-496C-9EC6-22757AD55627}" type="presParOf" srcId="{0E228FF2-2A89-4392-8E81-7AB54D1F1EF9}" destId="{EFAEF7BB-2740-48B0-9D87-E8289B45CF83}" srcOrd="1" destOrd="0" presId="urn:microsoft.com/office/officeart/2005/8/layout/arrow2"/>
    <dgm:cxn modelId="{2DCF69F2-791A-42A3-A2A4-58F7CF69B609}" type="presParOf" srcId="{EFAEF7BB-2740-48B0-9D87-E8289B45CF83}" destId="{59739E7D-81D6-4EF1-9DC9-DC377F55958F}" srcOrd="0" destOrd="0" presId="urn:microsoft.com/office/officeart/2005/8/layout/arrow2"/>
    <dgm:cxn modelId="{81896071-E42B-4465-B7BF-6912D3FBEA49}" type="presParOf" srcId="{EFAEF7BB-2740-48B0-9D87-E8289B45CF83}" destId="{D1B11440-E182-4F2A-8EFB-2738AEFAF30A}" srcOrd="1" destOrd="0" presId="urn:microsoft.com/office/officeart/2005/8/layout/arrow2"/>
    <dgm:cxn modelId="{8D6A4450-5939-4AA8-B4A3-7D51FFDAB542}" type="presParOf" srcId="{EFAEF7BB-2740-48B0-9D87-E8289B45CF83}" destId="{7FC4D70B-DA88-409B-B36E-A1F41BF343C2}" srcOrd="2" destOrd="0" presId="urn:microsoft.com/office/officeart/2005/8/layout/arrow2"/>
    <dgm:cxn modelId="{817F8B06-2E30-44A6-8A3D-2534F0025ED8}" type="presParOf" srcId="{EFAEF7BB-2740-48B0-9D87-E8289B45CF83}" destId="{425FA852-6170-4128-8EDC-35F052EA2C5D}" srcOrd="3"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961AE-C3DB-40DF-AD85-6E86CDFB77DC}">
      <dsp:nvSpPr>
        <dsp:cNvPr id="0" name=""/>
        <dsp:cNvSpPr/>
      </dsp:nvSpPr>
      <dsp:spPr>
        <a:xfrm>
          <a:off x="1020956" y="0"/>
          <a:ext cx="5948038" cy="3717524"/>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739E7D-81D6-4EF1-9DC9-DC377F55958F}">
      <dsp:nvSpPr>
        <dsp:cNvPr id="0" name=""/>
        <dsp:cNvSpPr/>
      </dsp:nvSpPr>
      <dsp:spPr>
        <a:xfrm>
          <a:off x="2403875" y="2026050"/>
          <a:ext cx="208181" cy="2081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B11440-E182-4F2A-8EFB-2738AEFAF30A}">
      <dsp:nvSpPr>
        <dsp:cNvPr id="0" name=""/>
        <dsp:cNvSpPr/>
      </dsp:nvSpPr>
      <dsp:spPr>
        <a:xfrm>
          <a:off x="847209" y="2353232"/>
          <a:ext cx="4653968" cy="986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311" tIns="0" rIns="0" bIns="0" numCol="1" spcCol="1270" anchor="t" anchorCtr="0">
          <a:noAutofit/>
        </a:bodyPr>
        <a:lstStyle/>
        <a:p>
          <a:pPr lvl="0" algn="l" defTabSz="1244600">
            <a:lnSpc>
              <a:spcPct val="90000"/>
            </a:lnSpc>
            <a:spcBef>
              <a:spcPct val="0"/>
            </a:spcBef>
            <a:spcAft>
              <a:spcPct val="35000"/>
            </a:spcAft>
          </a:pPr>
          <a:r>
            <a:rPr lang="en-US" altLang="zh-TW" sz="2800" kern="1200" dirty="0" smtClean="0">
              <a:solidFill>
                <a:schemeClr val="tx1"/>
              </a:solidFill>
              <a:latin typeface="Calibri" pitchFamily="34" charset="0"/>
            </a:rPr>
            <a:t>Centralized production</a:t>
          </a:r>
        </a:p>
        <a:p>
          <a:pPr lvl="0" algn="l" defTabSz="1244600">
            <a:lnSpc>
              <a:spcPct val="90000"/>
            </a:lnSpc>
            <a:spcBef>
              <a:spcPct val="0"/>
            </a:spcBef>
            <a:spcAft>
              <a:spcPct val="35000"/>
            </a:spcAft>
          </a:pPr>
          <a:r>
            <a:rPr lang="en-US" altLang="zh-TW" sz="1800" kern="1200" dirty="0" smtClean="0">
              <a:solidFill>
                <a:schemeClr val="tx1"/>
              </a:solidFill>
              <a:latin typeface="Calibri" pitchFamily="34" charset="0"/>
            </a:rPr>
            <a:t>*Process the product</a:t>
          </a:r>
          <a:endParaRPr lang="en-US" altLang="zh-TW" sz="2800" kern="1200" dirty="0" smtClean="0">
            <a:solidFill>
              <a:schemeClr val="tx1"/>
            </a:solidFill>
            <a:latin typeface="Calibri" pitchFamily="34" charset="0"/>
          </a:endParaRPr>
        </a:p>
      </dsp:txBody>
      <dsp:txXfrm>
        <a:off x="847209" y="2353232"/>
        <a:ext cx="4653968" cy="986748"/>
      </dsp:txXfrm>
    </dsp:sp>
    <dsp:sp modelId="{7FC4D70B-DA88-409B-B36E-A1F41BF343C2}">
      <dsp:nvSpPr>
        <dsp:cNvPr id="0" name=""/>
        <dsp:cNvSpPr/>
      </dsp:nvSpPr>
      <dsp:spPr>
        <a:xfrm>
          <a:off x="4322117" y="1078081"/>
          <a:ext cx="356882" cy="3568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5FA852-6170-4128-8EDC-35F052EA2C5D}">
      <dsp:nvSpPr>
        <dsp:cNvPr id="0" name=""/>
        <dsp:cNvSpPr/>
      </dsp:nvSpPr>
      <dsp:spPr>
        <a:xfrm>
          <a:off x="3610157" y="1461696"/>
          <a:ext cx="5182036" cy="1125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105" tIns="0" rIns="0" bIns="0" numCol="1" spcCol="1270" anchor="t" anchorCtr="0">
          <a:noAutofit/>
        </a:bodyPr>
        <a:lstStyle/>
        <a:p>
          <a:pPr lvl="0" algn="l" defTabSz="1244600">
            <a:lnSpc>
              <a:spcPct val="90000"/>
            </a:lnSpc>
            <a:spcBef>
              <a:spcPct val="0"/>
            </a:spcBef>
            <a:spcAft>
              <a:spcPct val="35000"/>
            </a:spcAft>
          </a:pPr>
          <a:r>
            <a:rPr lang="en-US" altLang="zh-TW" sz="2800" b="1" kern="1200" dirty="0" smtClean="0">
              <a:solidFill>
                <a:schemeClr val="bg1"/>
              </a:solidFill>
              <a:latin typeface="Calibri" pitchFamily="34" charset="0"/>
            </a:rPr>
            <a:t>Decentralized production</a:t>
          </a:r>
        </a:p>
        <a:p>
          <a:pPr lvl="0" algn="l" defTabSz="1244600">
            <a:lnSpc>
              <a:spcPct val="90000"/>
            </a:lnSpc>
            <a:spcBef>
              <a:spcPct val="0"/>
            </a:spcBef>
            <a:spcAft>
              <a:spcPct val="35000"/>
            </a:spcAft>
          </a:pPr>
          <a:r>
            <a:rPr lang="en-US" altLang="zh-TW" sz="2000" i="1" kern="1200" dirty="0" smtClean="0">
              <a:solidFill>
                <a:schemeClr val="bg1"/>
              </a:solidFill>
              <a:latin typeface="Calibri" pitchFamily="34" charset="0"/>
            </a:rPr>
            <a:t>*The product communicates with the machinery</a:t>
          </a:r>
        </a:p>
        <a:p>
          <a:pPr lvl="0" algn="l" defTabSz="1244600">
            <a:lnSpc>
              <a:spcPct val="90000"/>
            </a:lnSpc>
            <a:spcBef>
              <a:spcPct val="0"/>
            </a:spcBef>
            <a:spcAft>
              <a:spcPct val="35000"/>
            </a:spcAft>
          </a:pPr>
          <a:endParaRPr lang="zh-TW" altLang="en-US" sz="4400" kern="1200" dirty="0"/>
        </a:p>
      </dsp:txBody>
      <dsp:txXfrm>
        <a:off x="3610157" y="1461696"/>
        <a:ext cx="5182036" cy="112595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7/11/2016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89307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7/11/2016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32609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86B75A-687E-405C-8A0B-8D00578BA2C3}" type="datetimeFigureOut">
              <a:rPr lang="en-US" smtClean="0"/>
              <a:pPr/>
              <a:t>7/11/2016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25097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smtClean="0"/>
              <a:pPr/>
              <a:t>7/11/2016</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46972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7/11/2016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18268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7/11/2016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49241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7/11/2016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42238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7/11/2016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12619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7/11/2016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6724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7/11/2016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69274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7/11/2016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55528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7/11/2016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53401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smtClean="0"/>
              <a:pPr/>
              <a:t>7/11/2016</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9436542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7/11/2016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68936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7/11/2016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27604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7/11/2016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1550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7/11/2016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69220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86B75A-687E-405C-8A0B-8D00578BA2C3}" type="datetimeFigureOut">
              <a:rPr lang="en-US" smtClean="0"/>
              <a:pPr/>
              <a:t>7/11/2016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075120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586B75A-687E-405C-8A0B-8D00578BA2C3}" type="datetimeFigureOut">
              <a:rPr lang="en-US" smtClean="0"/>
              <a:pPr/>
              <a:t>7/11/2016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46209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7/11/2016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53000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7/11/2016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70268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7/11/2016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28921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5586B75A-687E-405C-8A0B-8D00578BA2C3}" type="datetimeFigureOut">
              <a:rPr lang="en-US" smtClean="0"/>
              <a:pPr/>
              <a:t>7/11/2016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03547404"/>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smtClean="0"/>
              <a:pPr/>
              <a:t>7/11/2016</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16945103"/>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image" Target="../media/image4.wmf"/></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2523149"/>
          </a:xfrm>
        </p:spPr>
        <p:txBody>
          <a:bodyPr>
            <a:normAutofit/>
          </a:bodyPr>
          <a:lstStyle/>
          <a:p>
            <a:r>
              <a:rPr lang="en-US" altLang="zh-TW" sz="4000" dirty="0" smtClean="0"/>
              <a:t>N</a:t>
            </a:r>
            <a:r>
              <a:rPr lang="en-US" sz="4000" dirty="0" smtClean="0"/>
              <a:t>egotiation-based capacity planning with learning mechanism between factories in decentralized manufacturing environment</a:t>
            </a:r>
            <a:endParaRPr lang="en-US" sz="4000" dirty="0"/>
          </a:p>
        </p:txBody>
      </p:sp>
      <p:sp>
        <p:nvSpPr>
          <p:cNvPr id="3" name="Subtitle 2"/>
          <p:cNvSpPr>
            <a:spLocks noGrp="1"/>
          </p:cNvSpPr>
          <p:nvPr>
            <p:ph type="subTitle" idx="1"/>
          </p:nvPr>
        </p:nvSpPr>
        <p:spPr/>
        <p:txBody>
          <a:bodyPr>
            <a:normAutofit lnSpcReduction="10000"/>
          </a:bodyPr>
          <a:lstStyle/>
          <a:p>
            <a:r>
              <a:rPr lang="en-US" dirty="0" smtClean="0"/>
              <a:t>Presented by :</a:t>
            </a:r>
          </a:p>
          <a:p>
            <a:r>
              <a:rPr lang="en-US" dirty="0" err="1" smtClean="0"/>
              <a:t>Aulia</a:t>
            </a:r>
            <a:r>
              <a:rPr lang="en-US" dirty="0" smtClean="0"/>
              <a:t> Rahman mufti </a:t>
            </a:r>
            <a:r>
              <a:rPr lang="en-US" dirty="0" err="1" smtClean="0"/>
              <a:t>fikri</a:t>
            </a:r>
            <a:endParaRPr lang="en-US" dirty="0" smtClean="0"/>
          </a:p>
          <a:p>
            <a:r>
              <a:rPr lang="en-US" dirty="0" smtClean="0"/>
              <a:t>(M10401816)</a:t>
            </a:r>
          </a:p>
        </p:txBody>
      </p:sp>
    </p:spTree>
    <p:extLst>
      <p:ext uri="{BB962C8B-B14F-4D97-AF65-F5344CB8AC3E}">
        <p14:creationId xmlns:p14="http://schemas.microsoft.com/office/powerpoint/2010/main" val="1300633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Negotiation framework</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9548" y="2947386"/>
            <a:ext cx="1480351" cy="148035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7759" y="2947386"/>
            <a:ext cx="1623873" cy="1623873"/>
          </a:xfrm>
          <a:prstGeom prst="rect">
            <a:avLst/>
          </a:prstGeom>
        </p:spPr>
      </p:pic>
      <p:sp>
        <p:nvSpPr>
          <p:cNvPr id="6" name="Oval 5"/>
          <p:cNvSpPr/>
          <p:nvPr/>
        </p:nvSpPr>
        <p:spPr>
          <a:xfrm>
            <a:off x="1207363" y="1919055"/>
            <a:ext cx="1202185" cy="870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Orders</a:t>
            </a:r>
            <a:endParaRPr lang="en-US" sz="1600" dirty="0"/>
          </a:p>
        </p:txBody>
      </p:sp>
      <p:sp>
        <p:nvSpPr>
          <p:cNvPr id="7" name="Rounded Rectangle 6"/>
          <p:cNvSpPr/>
          <p:nvPr/>
        </p:nvSpPr>
        <p:spPr>
          <a:xfrm>
            <a:off x="4012706" y="1943465"/>
            <a:ext cx="1287263" cy="7464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Resources</a:t>
            </a:r>
            <a:endParaRPr lang="en-US" sz="1600" dirty="0"/>
          </a:p>
        </p:txBody>
      </p:sp>
      <p:sp>
        <p:nvSpPr>
          <p:cNvPr id="8" name="Rectangle 7"/>
          <p:cNvSpPr/>
          <p:nvPr/>
        </p:nvSpPr>
        <p:spPr>
          <a:xfrm>
            <a:off x="2361459" y="4953741"/>
            <a:ext cx="2681057" cy="1136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Budget</a:t>
            </a:r>
          </a:p>
          <a:p>
            <a:pPr algn="ctr"/>
            <a:r>
              <a:rPr lang="en-US" dirty="0" smtClean="0"/>
              <a:t>Resource portfolio</a:t>
            </a:r>
          </a:p>
          <a:p>
            <a:pPr algn="ctr"/>
            <a:r>
              <a:rPr lang="en-US" dirty="0" smtClean="0"/>
              <a:t>Task allocation</a:t>
            </a:r>
            <a:endParaRPr lang="en-US" dirty="0"/>
          </a:p>
        </p:txBody>
      </p:sp>
      <p:sp>
        <p:nvSpPr>
          <p:cNvPr id="9" name="Oval 8"/>
          <p:cNvSpPr/>
          <p:nvPr/>
        </p:nvSpPr>
        <p:spPr>
          <a:xfrm>
            <a:off x="6686379" y="1919055"/>
            <a:ext cx="1202185" cy="870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Orders</a:t>
            </a:r>
            <a:endParaRPr lang="en-US" sz="1600" dirty="0"/>
          </a:p>
        </p:txBody>
      </p:sp>
      <p:sp>
        <p:nvSpPr>
          <p:cNvPr id="10" name="Rounded Rectangle 9"/>
          <p:cNvSpPr/>
          <p:nvPr/>
        </p:nvSpPr>
        <p:spPr>
          <a:xfrm>
            <a:off x="9491722" y="1953820"/>
            <a:ext cx="1287263" cy="7464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Resources</a:t>
            </a:r>
            <a:endParaRPr lang="en-US" sz="1600" dirty="0"/>
          </a:p>
        </p:txBody>
      </p:sp>
      <p:sp>
        <p:nvSpPr>
          <p:cNvPr id="11" name="Rectangle 10"/>
          <p:cNvSpPr/>
          <p:nvPr/>
        </p:nvSpPr>
        <p:spPr>
          <a:xfrm>
            <a:off x="6837299" y="4964096"/>
            <a:ext cx="2681057" cy="1136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Budget</a:t>
            </a:r>
          </a:p>
          <a:p>
            <a:pPr algn="ctr"/>
            <a:r>
              <a:rPr lang="en-US" dirty="0" smtClean="0"/>
              <a:t>Resource portfolio</a:t>
            </a:r>
          </a:p>
          <a:p>
            <a:pPr algn="ctr"/>
            <a:r>
              <a:rPr lang="en-US" dirty="0" smtClean="0"/>
              <a:t>Task allocation</a:t>
            </a:r>
            <a:endParaRPr lang="en-US" dirty="0"/>
          </a:p>
        </p:txBody>
      </p:sp>
      <p:sp>
        <p:nvSpPr>
          <p:cNvPr id="14" name="Right Arrow 13"/>
          <p:cNvSpPr/>
          <p:nvPr/>
        </p:nvSpPr>
        <p:spPr>
          <a:xfrm>
            <a:off x="4983958" y="3328819"/>
            <a:ext cx="2078868" cy="186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a:off x="4944861" y="3759322"/>
            <a:ext cx="2068497" cy="17348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3459462">
            <a:off x="1938925" y="2946574"/>
            <a:ext cx="483094" cy="1583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8016660">
            <a:off x="3929650" y="3001150"/>
            <a:ext cx="483094" cy="1583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3459462">
            <a:off x="3301724" y="4528162"/>
            <a:ext cx="483094" cy="1583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3459462">
            <a:off x="7480088" y="2974688"/>
            <a:ext cx="483094" cy="1583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8016660">
            <a:off x="9470813" y="3029264"/>
            <a:ext cx="483094" cy="1583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7316374">
            <a:off x="8013941" y="4579573"/>
            <a:ext cx="483094" cy="1583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932155" y="3515250"/>
            <a:ext cx="1248317" cy="369332"/>
          </a:xfrm>
          <a:prstGeom prst="rect">
            <a:avLst/>
          </a:prstGeom>
          <a:noFill/>
        </p:spPr>
        <p:txBody>
          <a:bodyPr wrap="square" rtlCol="0">
            <a:spAutoFit/>
          </a:bodyPr>
          <a:lstStyle/>
          <a:p>
            <a:r>
              <a:rPr lang="en-US" dirty="0" smtClean="0"/>
              <a:t>Factory 1</a:t>
            </a:r>
            <a:endParaRPr lang="en-US" dirty="0"/>
          </a:p>
        </p:txBody>
      </p:sp>
      <p:sp>
        <p:nvSpPr>
          <p:cNvPr id="23" name="TextBox 22"/>
          <p:cNvSpPr txBox="1"/>
          <p:nvPr/>
        </p:nvSpPr>
        <p:spPr>
          <a:xfrm>
            <a:off x="10019703" y="3476733"/>
            <a:ext cx="1248317" cy="369332"/>
          </a:xfrm>
          <a:prstGeom prst="rect">
            <a:avLst/>
          </a:prstGeom>
          <a:noFill/>
        </p:spPr>
        <p:txBody>
          <a:bodyPr wrap="square" rtlCol="0">
            <a:spAutoFit/>
          </a:bodyPr>
          <a:lstStyle/>
          <a:p>
            <a:r>
              <a:rPr lang="en-US" dirty="0" smtClean="0"/>
              <a:t>Factory 2</a:t>
            </a:r>
            <a:endParaRPr lang="en-US" dirty="0"/>
          </a:p>
        </p:txBody>
      </p:sp>
      <p:sp>
        <p:nvSpPr>
          <p:cNvPr id="24" name="TextBox 23"/>
          <p:cNvSpPr txBox="1"/>
          <p:nvPr/>
        </p:nvSpPr>
        <p:spPr>
          <a:xfrm>
            <a:off x="5358252" y="4020798"/>
            <a:ext cx="1472320" cy="369332"/>
          </a:xfrm>
          <a:prstGeom prst="rect">
            <a:avLst/>
          </a:prstGeom>
          <a:noFill/>
        </p:spPr>
        <p:txBody>
          <a:bodyPr wrap="square" rtlCol="0">
            <a:spAutoFit/>
          </a:bodyPr>
          <a:lstStyle/>
          <a:p>
            <a:r>
              <a:rPr lang="en-US" dirty="0" smtClean="0"/>
              <a:t>Negotiation</a:t>
            </a:r>
            <a:endParaRPr lang="en-US" dirty="0"/>
          </a:p>
        </p:txBody>
      </p:sp>
    </p:spTree>
    <p:extLst>
      <p:ext uri="{BB962C8B-B14F-4D97-AF65-F5344CB8AC3E}">
        <p14:creationId xmlns:p14="http://schemas.microsoft.com/office/powerpoint/2010/main" val="10600304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Negotiation decision function (NDF)</a:t>
            </a:r>
            <a:endParaRPr lang="en-US" dirty="0"/>
          </a:p>
        </p:txBody>
      </p:sp>
      <p:sp>
        <p:nvSpPr>
          <p:cNvPr id="3" name="Content Placeholder 2"/>
          <p:cNvSpPr>
            <a:spLocks noGrp="1"/>
          </p:cNvSpPr>
          <p:nvPr>
            <p:ph idx="1"/>
          </p:nvPr>
        </p:nvSpPr>
        <p:spPr/>
        <p:txBody>
          <a:bodyPr>
            <a:normAutofit/>
          </a:bodyPr>
          <a:lstStyle/>
          <a:p>
            <a:r>
              <a:rPr lang="en-US" dirty="0"/>
              <a:t>Negotiation is a process in which a joint decision is made by two or more parties which have individual and confronting objectives. The parties first express contradictory demands and then move towards an agreement by a process of making concessions and offering new alternatives. </a:t>
            </a:r>
            <a:endParaRPr lang="en-US" dirty="0" smtClean="0"/>
          </a:p>
          <a:p>
            <a:endParaRPr lang="en-US" dirty="0"/>
          </a:p>
          <a:p>
            <a:r>
              <a:rPr lang="en-US" dirty="0"/>
              <a:t>The NDF is a framework of multi-lateral negotiation, which is derived from bilateral negotiation functions (</a:t>
            </a:r>
            <a:r>
              <a:rPr lang="en-US" dirty="0" err="1"/>
              <a:t>Raiffa</a:t>
            </a:r>
            <a:r>
              <a:rPr lang="en-US" dirty="0"/>
              <a:t>, 1982), and was first proposed by </a:t>
            </a:r>
            <a:r>
              <a:rPr lang="en-US" dirty="0" err="1"/>
              <a:t>Faratin</a:t>
            </a:r>
            <a:r>
              <a:rPr lang="en-US" dirty="0"/>
              <a:t> et al. (1998). </a:t>
            </a:r>
          </a:p>
          <a:p>
            <a:endParaRPr lang="en-US" dirty="0"/>
          </a:p>
        </p:txBody>
      </p:sp>
    </p:spTree>
    <p:extLst>
      <p:ext uri="{BB962C8B-B14F-4D97-AF65-F5344CB8AC3E}">
        <p14:creationId xmlns:p14="http://schemas.microsoft.com/office/powerpoint/2010/main" val="169989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Negotiation decision function (NDF)</a:t>
            </a:r>
            <a:endParaRPr lang="en-US" dirty="0"/>
          </a:p>
        </p:txBody>
      </p:sp>
      <p:sp>
        <p:nvSpPr>
          <p:cNvPr id="3" name="Content Placeholder 2"/>
          <p:cNvSpPr>
            <a:spLocks noGrp="1"/>
          </p:cNvSpPr>
          <p:nvPr>
            <p:ph idx="1"/>
          </p:nvPr>
        </p:nvSpPr>
        <p:spPr/>
        <p:txBody>
          <a:bodyPr>
            <a:normAutofit/>
          </a:bodyPr>
          <a:lstStyle/>
          <a:p>
            <a:r>
              <a:rPr lang="en-US" dirty="0"/>
              <a:t>The functions employ a rating concept to conduct negotiation and support many parties and many issues in the negotiation. </a:t>
            </a:r>
          </a:p>
          <a:p>
            <a:r>
              <a:rPr lang="en-US" dirty="0"/>
              <a:t>In the NDF’s terminology, </a:t>
            </a:r>
          </a:p>
          <a:p>
            <a:pPr lvl="1"/>
            <a:r>
              <a:rPr lang="en-US" dirty="0"/>
              <a:t>the agents involved are called </a:t>
            </a:r>
            <a:r>
              <a:rPr lang="en-US" dirty="0">
                <a:solidFill>
                  <a:srgbClr val="FFC000"/>
                </a:solidFill>
              </a:rPr>
              <a:t>parties </a:t>
            </a:r>
          </a:p>
          <a:p>
            <a:pPr lvl="1"/>
            <a:r>
              <a:rPr lang="en-US" dirty="0"/>
              <a:t>the subjects to be bargained over are called </a:t>
            </a:r>
            <a:r>
              <a:rPr lang="en-US" dirty="0">
                <a:solidFill>
                  <a:srgbClr val="FFC000"/>
                </a:solidFill>
              </a:rPr>
              <a:t>issues</a:t>
            </a:r>
            <a:r>
              <a:rPr lang="en-US" dirty="0"/>
              <a:t>, such as product price, quantity, and due date </a:t>
            </a:r>
          </a:p>
          <a:p>
            <a:pPr lvl="1"/>
            <a:r>
              <a:rPr lang="en-US" dirty="0"/>
              <a:t>the sequence of offers and counter-offers in a two-party negotiation is called a </a:t>
            </a:r>
            <a:r>
              <a:rPr lang="en-US" dirty="0">
                <a:solidFill>
                  <a:srgbClr val="FFC000"/>
                </a:solidFill>
              </a:rPr>
              <a:t>negotiation thread</a:t>
            </a:r>
          </a:p>
          <a:p>
            <a:endParaRPr lang="en-US" dirty="0"/>
          </a:p>
        </p:txBody>
      </p:sp>
    </p:spTree>
    <p:extLst>
      <p:ext uri="{BB962C8B-B14F-4D97-AF65-F5344CB8AC3E}">
        <p14:creationId xmlns:p14="http://schemas.microsoft.com/office/powerpoint/2010/main" val="320455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Negotiation process</a:t>
            </a:r>
            <a:endParaRPr lang="en-US" dirty="0"/>
          </a:p>
        </p:txBody>
      </p:sp>
      <p:sp>
        <p:nvSpPr>
          <p:cNvPr id="3" name="Content Placeholder 2"/>
          <p:cNvSpPr>
            <a:spLocks noGrp="1"/>
          </p:cNvSpPr>
          <p:nvPr>
            <p:ph idx="1"/>
          </p:nvPr>
        </p:nvSpPr>
        <p:spPr/>
        <p:txBody>
          <a:bodyPr>
            <a:normAutofit/>
          </a:bodyPr>
          <a:lstStyle/>
          <a:p>
            <a:r>
              <a:rPr lang="en-US" dirty="0" smtClean="0"/>
              <a:t>Factory </a:t>
            </a:r>
            <a:r>
              <a:rPr lang="en-US" dirty="0"/>
              <a:t>1 starts negotiation by proposing a </a:t>
            </a:r>
            <a:r>
              <a:rPr lang="en-US" dirty="0" smtClean="0"/>
              <a:t>budget allocation</a:t>
            </a:r>
            <a:r>
              <a:rPr lang="en-US" dirty="0"/>
              <a:t> </a:t>
            </a:r>
            <a:r>
              <a:rPr lang="en-US" dirty="0" smtClean="0"/>
              <a:t>plan </a:t>
            </a:r>
            <a:r>
              <a:rPr lang="en-US" dirty="0"/>
              <a:t>and generating a local resource-investment </a:t>
            </a:r>
            <a:r>
              <a:rPr lang="en-US" dirty="0" smtClean="0"/>
              <a:t>and capacity-allocation </a:t>
            </a:r>
            <a:r>
              <a:rPr lang="en-US" dirty="0"/>
              <a:t>plan with resulting potential profit by </a:t>
            </a:r>
            <a:r>
              <a:rPr lang="en-US" dirty="0" smtClean="0"/>
              <a:t>a factory-level </a:t>
            </a:r>
            <a:r>
              <a:rPr lang="en-US" dirty="0"/>
              <a:t>capacity-planning </a:t>
            </a:r>
            <a:r>
              <a:rPr lang="en-US" dirty="0" smtClean="0"/>
              <a:t>model. Factory </a:t>
            </a:r>
            <a:r>
              <a:rPr lang="en-US" dirty="0"/>
              <a:t>1, then, sends </a:t>
            </a:r>
            <a:r>
              <a:rPr lang="en-US" dirty="0" smtClean="0"/>
              <a:t>the budget-allocation </a:t>
            </a:r>
            <a:r>
              <a:rPr lang="en-US" dirty="0"/>
              <a:t>plan as an offer to its peer factory. </a:t>
            </a:r>
            <a:endParaRPr lang="en-US" dirty="0" smtClean="0"/>
          </a:p>
          <a:p>
            <a:endParaRPr lang="en-US" dirty="0"/>
          </a:p>
          <a:p>
            <a:r>
              <a:rPr lang="en-US" dirty="0" smtClean="0"/>
              <a:t>Factory </a:t>
            </a:r>
            <a:r>
              <a:rPr lang="en-US" dirty="0"/>
              <a:t>2 </a:t>
            </a:r>
            <a:r>
              <a:rPr lang="en-US" dirty="0" smtClean="0"/>
              <a:t>accepts the </a:t>
            </a:r>
            <a:r>
              <a:rPr lang="en-US" dirty="0"/>
              <a:t>budget-allocation plan if the potential profit of </a:t>
            </a:r>
            <a:r>
              <a:rPr lang="en-US" dirty="0" smtClean="0"/>
              <a:t>the received </a:t>
            </a:r>
            <a:r>
              <a:rPr lang="en-US" dirty="0"/>
              <a:t>offer is better than the local generated one. </a:t>
            </a:r>
            <a:r>
              <a:rPr lang="en-US" dirty="0" smtClean="0"/>
              <a:t>Otherwise, a </a:t>
            </a:r>
            <a:r>
              <a:rPr lang="en-US" dirty="0"/>
              <a:t>counter budget-allocation plan is formed and sent to </a:t>
            </a:r>
            <a:r>
              <a:rPr lang="en-US" dirty="0" smtClean="0"/>
              <a:t>Factory </a:t>
            </a:r>
            <a:r>
              <a:rPr lang="en-US" dirty="0"/>
              <a:t>1</a:t>
            </a:r>
          </a:p>
        </p:txBody>
      </p:sp>
    </p:spTree>
    <p:extLst>
      <p:ext uri="{BB962C8B-B14F-4D97-AF65-F5344CB8AC3E}">
        <p14:creationId xmlns:p14="http://schemas.microsoft.com/office/powerpoint/2010/main" val="2047617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50792" y="492883"/>
            <a:ext cx="6791427" cy="5793600"/>
          </a:xfrm>
          <a:prstGeom prst="rect">
            <a:avLst/>
          </a:prstGeom>
        </p:spPr>
      </p:pic>
      <p:sp>
        <p:nvSpPr>
          <p:cNvPr id="2" name="Title 1"/>
          <p:cNvSpPr>
            <a:spLocks noGrp="1"/>
          </p:cNvSpPr>
          <p:nvPr>
            <p:ph type="title"/>
          </p:nvPr>
        </p:nvSpPr>
        <p:spPr/>
        <p:txBody>
          <a:bodyPr>
            <a:normAutofit/>
          </a:bodyPr>
          <a:lstStyle/>
          <a:p>
            <a:r>
              <a:rPr lang="en-US" sz="3200" dirty="0" smtClean="0"/>
              <a:t>Negotiation</a:t>
            </a:r>
            <a:br>
              <a:rPr lang="en-US" sz="3200" dirty="0" smtClean="0"/>
            </a:br>
            <a:r>
              <a:rPr lang="en-US" sz="3200" dirty="0" smtClean="0"/>
              <a:t>procedure</a:t>
            </a:r>
            <a:endParaRPr lang="en-US" sz="3200" dirty="0"/>
          </a:p>
        </p:txBody>
      </p:sp>
      <p:sp>
        <p:nvSpPr>
          <p:cNvPr id="5" name="Content Placeholder 4"/>
          <p:cNvSpPr>
            <a:spLocks noGrp="1"/>
          </p:cNvSpPr>
          <p:nvPr>
            <p:ph idx="1"/>
          </p:nvPr>
        </p:nvSpPr>
        <p:spPr>
          <a:xfrm>
            <a:off x="1141413" y="2249487"/>
            <a:ext cx="3341810" cy="3541714"/>
          </a:xfrm>
        </p:spPr>
        <p:txBody>
          <a:bodyPr>
            <a:normAutofit/>
          </a:bodyPr>
          <a:lstStyle/>
          <a:p>
            <a:r>
              <a:rPr lang="en-US" dirty="0"/>
              <a:t>This </a:t>
            </a:r>
            <a:r>
              <a:rPr lang="en-US" dirty="0" smtClean="0"/>
              <a:t>procedure can </a:t>
            </a:r>
            <a:r>
              <a:rPr lang="en-US" dirty="0"/>
              <a:t>be completed in finite time when either a </a:t>
            </a:r>
            <a:r>
              <a:rPr lang="en-US" dirty="0" smtClean="0"/>
              <a:t>predefined negotiation </a:t>
            </a:r>
            <a:r>
              <a:rPr lang="en-US" dirty="0"/>
              <a:t>time or a deal among factories is reached.</a:t>
            </a:r>
          </a:p>
        </p:txBody>
      </p:sp>
    </p:spTree>
    <p:extLst>
      <p:ext uri="{BB962C8B-B14F-4D97-AF65-F5344CB8AC3E}">
        <p14:creationId xmlns:p14="http://schemas.microsoft.com/office/powerpoint/2010/main" val="3629282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50792" y="483358"/>
            <a:ext cx="6791427" cy="5793600"/>
          </a:xfrm>
          <a:prstGeom prst="rect">
            <a:avLst/>
          </a:prstGeom>
        </p:spPr>
      </p:pic>
      <p:sp>
        <p:nvSpPr>
          <p:cNvPr id="2" name="Title 1"/>
          <p:cNvSpPr>
            <a:spLocks noGrp="1"/>
          </p:cNvSpPr>
          <p:nvPr>
            <p:ph type="title"/>
          </p:nvPr>
        </p:nvSpPr>
        <p:spPr>
          <a:xfrm>
            <a:off x="1141413" y="364518"/>
            <a:ext cx="9905998" cy="837420"/>
          </a:xfrm>
        </p:spPr>
        <p:txBody>
          <a:bodyPr>
            <a:normAutofit/>
          </a:bodyPr>
          <a:lstStyle/>
          <a:p>
            <a:r>
              <a:rPr lang="en-US" sz="3200" dirty="0" smtClean="0"/>
              <a:t>Step 1</a:t>
            </a:r>
            <a:endParaRPr lang="en-US" sz="3200" dirty="0"/>
          </a:p>
        </p:txBody>
      </p:sp>
      <p:sp>
        <p:nvSpPr>
          <p:cNvPr id="5" name="Content Placeholder 4"/>
          <p:cNvSpPr>
            <a:spLocks noGrp="1"/>
          </p:cNvSpPr>
          <p:nvPr>
            <p:ph idx="1"/>
          </p:nvPr>
        </p:nvSpPr>
        <p:spPr>
          <a:xfrm>
            <a:off x="1141413" y="1106486"/>
            <a:ext cx="3341810" cy="5170471"/>
          </a:xfrm>
        </p:spPr>
        <p:txBody>
          <a:bodyPr>
            <a:normAutofit/>
          </a:bodyPr>
          <a:lstStyle/>
          <a:p>
            <a:r>
              <a:rPr lang="en-US" sz="2000" dirty="0"/>
              <a:t>The negotiation starter, say Factory 1, generates an </a:t>
            </a:r>
            <a:r>
              <a:rPr lang="en-US" sz="2000" dirty="0" smtClean="0"/>
              <a:t>offer (i.e</a:t>
            </a:r>
            <a:r>
              <a:rPr lang="en-US" sz="2000" dirty="0"/>
              <a:t>., the budget in real number) by using </a:t>
            </a:r>
            <a:r>
              <a:rPr lang="en-US" sz="2000" dirty="0" smtClean="0"/>
              <a:t>NDF-based negotiation </a:t>
            </a:r>
            <a:r>
              <a:rPr lang="en-US" sz="2000" dirty="0"/>
              <a:t>tactics</a:t>
            </a:r>
          </a:p>
        </p:txBody>
      </p:sp>
    </p:spTree>
    <p:extLst>
      <p:ext uri="{BB962C8B-B14F-4D97-AF65-F5344CB8AC3E}">
        <p14:creationId xmlns:p14="http://schemas.microsoft.com/office/powerpoint/2010/main" val="35044810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50792" y="483358"/>
            <a:ext cx="6791427" cy="5793600"/>
          </a:xfrm>
          <a:prstGeom prst="rect">
            <a:avLst/>
          </a:prstGeom>
        </p:spPr>
      </p:pic>
      <p:sp>
        <p:nvSpPr>
          <p:cNvPr id="2" name="Title 1"/>
          <p:cNvSpPr>
            <a:spLocks noGrp="1"/>
          </p:cNvSpPr>
          <p:nvPr>
            <p:ph type="title"/>
          </p:nvPr>
        </p:nvSpPr>
        <p:spPr>
          <a:xfrm>
            <a:off x="1141413" y="364518"/>
            <a:ext cx="9905998" cy="837420"/>
          </a:xfrm>
        </p:spPr>
        <p:txBody>
          <a:bodyPr>
            <a:normAutofit/>
          </a:bodyPr>
          <a:lstStyle/>
          <a:p>
            <a:r>
              <a:rPr lang="en-US" sz="3200" dirty="0" smtClean="0"/>
              <a:t>Step 2</a:t>
            </a:r>
            <a:endParaRPr lang="en-US" sz="3200"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1141413" y="1461593"/>
                <a:ext cx="3066603" cy="4450935"/>
              </a:xfrm>
            </p:spPr>
            <p:txBody>
              <a:bodyPr>
                <a:normAutofit fontScale="77500" lnSpcReduction="20000"/>
              </a:bodyPr>
              <a:lstStyle/>
              <a:p>
                <a:r>
                  <a:rPr lang="en-US" dirty="0" smtClean="0"/>
                  <a:t>Each of the offer receivers, say Factory 2, first checks the negotiation </a:t>
                </a:r>
                <a:r>
                  <a:rPr lang="en-US" dirty="0"/>
                  <a:t>time. If </a:t>
                </a:r>
                <a:r>
                  <a:rPr lang="en-US" dirty="0" smtClean="0"/>
                  <a:t>the negotiation </a:t>
                </a:r>
                <a:r>
                  <a:rPr lang="en-US" dirty="0"/>
                  <a:t>time is expired, </a:t>
                </a:r>
                <a:r>
                  <a:rPr lang="en-US" dirty="0" smtClean="0"/>
                  <a:t>the factory </a:t>
                </a:r>
                <a:r>
                  <a:rPr lang="en-US" dirty="0"/>
                  <a:t>sends a negotiation-failure message to the </a:t>
                </a:r>
                <a:r>
                  <a:rPr lang="en-US" dirty="0" smtClean="0"/>
                  <a:t>offer provider </a:t>
                </a:r>
                <a:r>
                  <a:rPr lang="en-US" dirty="0"/>
                  <a:t>and goes to </a:t>
                </a:r>
                <a:r>
                  <a:rPr lang="en-US" i="1" dirty="0"/>
                  <a:t>step 5</a:t>
                </a:r>
                <a:r>
                  <a:rPr lang="en-US" dirty="0"/>
                  <a:t>. </a:t>
                </a:r>
                <a:endParaRPr lang="en-US" dirty="0" smtClean="0"/>
              </a:p>
              <a:p>
                <a:endParaRPr lang="en-US" dirty="0" smtClean="0"/>
              </a:p>
              <a:p>
                <a:r>
                  <a:rPr lang="en-US" dirty="0" smtClean="0"/>
                  <a:t>Otherwise</a:t>
                </a:r>
                <a:r>
                  <a:rPr lang="en-US" dirty="0"/>
                  <a:t>, the offer </a:t>
                </a:r>
                <a:r>
                  <a:rPr lang="en-US" dirty="0" smtClean="0"/>
                  <a:t>receiver uses </a:t>
                </a:r>
                <a:r>
                  <a:rPr lang="en-US" dirty="0"/>
                  <a:t>its local capacity-planning model and </a:t>
                </a:r>
                <a:r>
                  <a:rPr lang="en-US" dirty="0" smtClean="0"/>
                  <a:t>corresponding algorithm to calculate a potential </a:t>
                </a:r>
                <a:r>
                  <a:rPr lang="en-US" dirty="0"/>
                  <a:t>profits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𝐼</m:t>
                        </m:r>
                      </m:sub>
                      <m:sup>
                        <m:r>
                          <a:rPr lang="en-US" b="0" i="1" smtClean="0">
                            <a:latin typeface="Cambria Math" panose="02040503050406030204" pitchFamily="18" charset="0"/>
                          </a:rPr>
                          <m:t>1</m:t>
                        </m:r>
                      </m:sup>
                    </m:sSubSup>
                  </m:oMath>
                </a14:m>
                <a:r>
                  <a:rPr lang="en-US" i="1" dirty="0" smtClean="0"/>
                  <a:t> </a:t>
                </a:r>
                <a:r>
                  <a:rPr lang="en-US" dirty="0"/>
                  <a:t>on the basis of local </a:t>
                </a:r>
                <a:r>
                  <a:rPr lang="en-US" dirty="0" smtClean="0"/>
                  <a:t>demands and </a:t>
                </a:r>
                <a:r>
                  <a:rPr lang="en-US" dirty="0"/>
                  <a:t>the offer content (i.e., budget-allocation </a:t>
                </a:r>
                <a:r>
                  <a:rPr lang="en-US" dirty="0" smtClean="0"/>
                  <a:t>plan) provided </a:t>
                </a:r>
                <a:r>
                  <a:rPr lang="en-US" dirty="0"/>
                  <a:t>from its counter party</a:t>
                </a:r>
                <a:r>
                  <a:rPr lang="en-US" dirty="0" smtClean="0"/>
                  <a:t>.</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1141413" y="1461593"/>
                <a:ext cx="3066603" cy="4450935"/>
              </a:xfrm>
              <a:blipFill rotWithShape="0">
                <a:blip r:embed="rId3"/>
                <a:stretch>
                  <a:fillRect t="-2603" r="-2982"/>
                </a:stretch>
              </a:blipFill>
            </p:spPr>
            <p:txBody>
              <a:bodyPr/>
              <a:lstStyle/>
              <a:p>
                <a:r>
                  <a:rPr lang="en-US">
                    <a:noFill/>
                  </a:rPr>
                  <a:t> </a:t>
                </a:r>
              </a:p>
            </p:txBody>
          </p:sp>
        </mc:Fallback>
      </mc:AlternateContent>
    </p:spTree>
    <p:extLst>
      <p:ext uri="{BB962C8B-B14F-4D97-AF65-F5344CB8AC3E}">
        <p14:creationId xmlns:p14="http://schemas.microsoft.com/office/powerpoint/2010/main" val="38111880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50792" y="483358"/>
            <a:ext cx="6791427" cy="5793600"/>
          </a:xfrm>
          <a:prstGeom prst="rect">
            <a:avLst/>
          </a:prstGeom>
        </p:spPr>
      </p:pic>
      <p:sp>
        <p:nvSpPr>
          <p:cNvPr id="2" name="Title 1"/>
          <p:cNvSpPr>
            <a:spLocks noGrp="1"/>
          </p:cNvSpPr>
          <p:nvPr>
            <p:ph type="title"/>
          </p:nvPr>
        </p:nvSpPr>
        <p:spPr>
          <a:xfrm>
            <a:off x="1141413" y="364518"/>
            <a:ext cx="9905998" cy="837420"/>
          </a:xfrm>
        </p:spPr>
        <p:txBody>
          <a:bodyPr>
            <a:normAutofit/>
          </a:bodyPr>
          <a:lstStyle/>
          <a:p>
            <a:r>
              <a:rPr lang="en-US" sz="3200" dirty="0" smtClean="0"/>
              <a:t>Step 3</a:t>
            </a:r>
            <a:endParaRPr lang="en-US" sz="3200"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1141413" y="1106486"/>
                <a:ext cx="3341810" cy="5365335"/>
              </a:xfrm>
            </p:spPr>
            <p:txBody>
              <a:bodyPr>
                <a:normAutofit fontScale="92500" lnSpcReduction="20000"/>
              </a:bodyPr>
              <a:lstStyle/>
              <a:p>
                <a:r>
                  <a:rPr lang="en-US" dirty="0" smtClean="0"/>
                  <a:t>Factory 2 compares the potential profit obtained from </a:t>
                </a:r>
                <a:r>
                  <a:rPr lang="en-US" i="1" dirty="0" smtClean="0"/>
                  <a:t>step 2 </a:t>
                </a:r>
                <a:r>
                  <a:rPr lang="en-US" dirty="0"/>
                  <a:t>with the value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𝐼</m:t>
                        </m:r>
                      </m:sub>
                      <m:sup>
                        <m:r>
                          <a:rPr lang="en-US" b="0" i="1" smtClean="0">
                            <a:latin typeface="Cambria Math" panose="02040503050406030204" pitchFamily="18" charset="0"/>
                          </a:rPr>
                          <m:t>2</m:t>
                        </m:r>
                      </m:sup>
                    </m:sSubSup>
                  </m:oMath>
                </a14:m>
                <a:r>
                  <a:rPr lang="en-US" i="1" dirty="0" smtClean="0"/>
                  <a:t> </a:t>
                </a:r>
                <a:r>
                  <a:rPr lang="en-US" dirty="0" smtClean="0"/>
                  <a:t>resulting </a:t>
                </a:r>
                <a:r>
                  <a:rPr lang="en-US" dirty="0"/>
                  <a:t>from its local </a:t>
                </a:r>
                <a:r>
                  <a:rPr lang="en-US" dirty="0" smtClean="0"/>
                  <a:t>capacity planning model </a:t>
                </a:r>
                <a:r>
                  <a:rPr lang="en-US" dirty="0"/>
                  <a:t>and algorithm on the basis of a new </a:t>
                </a:r>
                <a:r>
                  <a:rPr lang="en-US" dirty="0" smtClean="0"/>
                  <a:t>offer (budget</a:t>
                </a:r>
                <a:r>
                  <a:rPr lang="en-US" dirty="0"/>
                  <a:t>), which is generated according to negotiation tactics</a:t>
                </a:r>
                <a:r>
                  <a:rPr lang="en-US" dirty="0" smtClean="0"/>
                  <a:t>.</a:t>
                </a:r>
              </a:p>
              <a:p>
                <a:endParaRPr lang="en-US" dirty="0"/>
              </a:p>
              <a:p>
                <a:r>
                  <a:rPr lang="en-US" dirty="0"/>
                  <a:t>If the received offer results in a higher potential </a:t>
                </a:r>
                <a:r>
                  <a:rPr lang="en-US" dirty="0" smtClean="0"/>
                  <a:t>profit than </a:t>
                </a:r>
                <a:r>
                  <a:rPr lang="en-US" dirty="0"/>
                  <a:t>the local generated one, Factory 2 sends a deal </a:t>
                </a:r>
                <a:r>
                  <a:rPr lang="en-US" dirty="0" smtClean="0"/>
                  <a:t>message back </a:t>
                </a:r>
                <a:r>
                  <a:rPr lang="en-US" dirty="0"/>
                  <a:t>to Factory 1 and goes to </a:t>
                </a:r>
                <a:r>
                  <a:rPr lang="en-US" i="1" dirty="0"/>
                  <a:t>step 5</a:t>
                </a:r>
                <a:r>
                  <a:rPr lang="en-US" dirty="0"/>
                  <a:t>. </a:t>
                </a:r>
                <a:endParaRPr lang="en-US" dirty="0" smtClean="0"/>
              </a:p>
              <a:p>
                <a:endParaRPr lang="en-US" dirty="0" smtClean="0"/>
              </a:p>
              <a:p>
                <a:r>
                  <a:rPr lang="en-US" dirty="0" smtClean="0"/>
                  <a:t>Otherwise, Factory </a:t>
                </a:r>
                <a:r>
                  <a:rPr lang="en-US" dirty="0"/>
                  <a:t>2 sends its local offer value to Factory 1.</a:t>
                </a:r>
                <a:endParaRPr lang="en-US" dirty="0" smtClean="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1141413" y="1106486"/>
                <a:ext cx="3341810" cy="5365335"/>
              </a:xfrm>
              <a:blipFill rotWithShape="0">
                <a:blip r:embed="rId3"/>
                <a:stretch>
                  <a:fillRect t="-2614" r="-3285" b="-2045"/>
                </a:stretch>
              </a:blipFill>
            </p:spPr>
            <p:txBody>
              <a:bodyPr/>
              <a:lstStyle/>
              <a:p>
                <a:r>
                  <a:rPr lang="en-US">
                    <a:noFill/>
                  </a:rPr>
                  <a:t> </a:t>
                </a:r>
              </a:p>
            </p:txBody>
          </p:sp>
        </mc:Fallback>
      </mc:AlternateContent>
    </p:spTree>
    <p:extLst>
      <p:ext uri="{BB962C8B-B14F-4D97-AF65-F5344CB8AC3E}">
        <p14:creationId xmlns:p14="http://schemas.microsoft.com/office/powerpoint/2010/main" val="61495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50792" y="483358"/>
            <a:ext cx="6791427" cy="5793600"/>
          </a:xfrm>
          <a:prstGeom prst="rect">
            <a:avLst/>
          </a:prstGeom>
        </p:spPr>
      </p:pic>
      <p:sp>
        <p:nvSpPr>
          <p:cNvPr id="2" name="Title 1"/>
          <p:cNvSpPr>
            <a:spLocks noGrp="1"/>
          </p:cNvSpPr>
          <p:nvPr>
            <p:ph type="title"/>
          </p:nvPr>
        </p:nvSpPr>
        <p:spPr>
          <a:xfrm>
            <a:off x="1141413" y="364518"/>
            <a:ext cx="9905998" cy="837420"/>
          </a:xfrm>
        </p:spPr>
        <p:txBody>
          <a:bodyPr>
            <a:normAutofit/>
          </a:bodyPr>
          <a:lstStyle/>
          <a:p>
            <a:r>
              <a:rPr lang="en-US" sz="3200" dirty="0" smtClean="0"/>
              <a:t>Step 4</a:t>
            </a:r>
            <a:endParaRPr lang="en-US" sz="3200" dirty="0"/>
          </a:p>
        </p:txBody>
      </p:sp>
      <p:sp>
        <p:nvSpPr>
          <p:cNvPr id="5" name="Content Placeholder 4"/>
          <p:cNvSpPr>
            <a:spLocks noGrp="1"/>
          </p:cNvSpPr>
          <p:nvPr>
            <p:ph idx="1"/>
          </p:nvPr>
        </p:nvSpPr>
        <p:spPr>
          <a:xfrm>
            <a:off x="1141413" y="1106486"/>
            <a:ext cx="3341810" cy="5365335"/>
          </a:xfrm>
        </p:spPr>
        <p:txBody>
          <a:bodyPr>
            <a:normAutofit/>
          </a:bodyPr>
          <a:lstStyle/>
          <a:p>
            <a:r>
              <a:rPr lang="en-US" dirty="0"/>
              <a:t>After receiving the offer from Factory 2, Factory 1 </a:t>
            </a:r>
            <a:r>
              <a:rPr lang="en-US" dirty="0" smtClean="0"/>
              <a:t>conducts the </a:t>
            </a:r>
            <a:r>
              <a:rPr lang="en-US" dirty="0"/>
              <a:t>same procedure as </a:t>
            </a:r>
            <a:r>
              <a:rPr lang="en-US" i="1" dirty="0" smtClean="0"/>
              <a:t>step </a:t>
            </a:r>
            <a:r>
              <a:rPr lang="en-US" i="1" dirty="0"/>
              <a:t>2 </a:t>
            </a:r>
            <a:r>
              <a:rPr lang="en-US" dirty="0"/>
              <a:t>and </a:t>
            </a:r>
            <a:r>
              <a:rPr lang="en-US" i="1" dirty="0" smtClean="0"/>
              <a:t>step 3</a:t>
            </a:r>
            <a:r>
              <a:rPr lang="en-US" dirty="0"/>
              <a:t>.</a:t>
            </a:r>
            <a:endParaRPr lang="en-US" dirty="0" smtClean="0"/>
          </a:p>
        </p:txBody>
      </p:sp>
    </p:spTree>
    <p:extLst>
      <p:ext uri="{BB962C8B-B14F-4D97-AF65-F5344CB8AC3E}">
        <p14:creationId xmlns:p14="http://schemas.microsoft.com/office/powerpoint/2010/main" val="31115046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50792" y="483358"/>
            <a:ext cx="6791427" cy="5793600"/>
          </a:xfrm>
          <a:prstGeom prst="rect">
            <a:avLst/>
          </a:prstGeom>
        </p:spPr>
      </p:pic>
      <p:sp>
        <p:nvSpPr>
          <p:cNvPr id="2" name="Title 1"/>
          <p:cNvSpPr>
            <a:spLocks noGrp="1"/>
          </p:cNvSpPr>
          <p:nvPr>
            <p:ph type="title"/>
          </p:nvPr>
        </p:nvSpPr>
        <p:spPr>
          <a:xfrm>
            <a:off x="1141413" y="364518"/>
            <a:ext cx="9905998" cy="837420"/>
          </a:xfrm>
        </p:spPr>
        <p:txBody>
          <a:bodyPr>
            <a:normAutofit/>
          </a:bodyPr>
          <a:lstStyle/>
          <a:p>
            <a:r>
              <a:rPr lang="en-US" sz="3200" dirty="0" smtClean="0"/>
              <a:t>Step 5</a:t>
            </a:r>
            <a:endParaRPr lang="en-US" sz="3200" dirty="0"/>
          </a:p>
        </p:txBody>
      </p:sp>
      <p:sp>
        <p:nvSpPr>
          <p:cNvPr id="5" name="Content Placeholder 4"/>
          <p:cNvSpPr>
            <a:spLocks noGrp="1"/>
          </p:cNvSpPr>
          <p:nvPr>
            <p:ph idx="1"/>
          </p:nvPr>
        </p:nvSpPr>
        <p:spPr>
          <a:xfrm>
            <a:off x="1141413" y="1106486"/>
            <a:ext cx="3341810" cy="5365335"/>
          </a:xfrm>
        </p:spPr>
        <p:txBody>
          <a:bodyPr>
            <a:normAutofit/>
          </a:bodyPr>
          <a:lstStyle/>
          <a:p>
            <a:r>
              <a:rPr lang="en-US" dirty="0"/>
              <a:t>Negotiations are over, and the budget plan is output. </a:t>
            </a:r>
            <a:endParaRPr lang="en-US" dirty="0" smtClean="0"/>
          </a:p>
          <a:p>
            <a:endParaRPr lang="en-US" dirty="0" smtClean="0"/>
          </a:p>
          <a:p>
            <a:r>
              <a:rPr lang="en-US" dirty="0" smtClean="0"/>
              <a:t>Once the compromised </a:t>
            </a:r>
            <a:r>
              <a:rPr lang="en-US" dirty="0"/>
              <a:t>version of the budget-allocation </a:t>
            </a:r>
            <a:r>
              <a:rPr lang="en-US" dirty="0" smtClean="0"/>
              <a:t>plan is </a:t>
            </a:r>
            <a:r>
              <a:rPr lang="en-US" dirty="0"/>
              <a:t>obtained after a negotiation process, each factory </a:t>
            </a:r>
            <a:r>
              <a:rPr lang="en-US" dirty="0" smtClean="0"/>
              <a:t>can develop </a:t>
            </a:r>
            <a:r>
              <a:rPr lang="en-US" dirty="0"/>
              <a:t>its resulting resource-investment portfolio </a:t>
            </a:r>
            <a:r>
              <a:rPr lang="en-US" dirty="0" smtClean="0"/>
              <a:t>and capacity-allocation </a:t>
            </a:r>
            <a:r>
              <a:rPr lang="en-US" dirty="0"/>
              <a:t>plan.</a:t>
            </a:r>
            <a:endParaRPr lang="en-US" dirty="0" smtClean="0"/>
          </a:p>
        </p:txBody>
      </p:sp>
    </p:spTree>
    <p:extLst>
      <p:ext uri="{BB962C8B-B14F-4D97-AF65-F5344CB8AC3E}">
        <p14:creationId xmlns:p14="http://schemas.microsoft.com/office/powerpoint/2010/main" val="713761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a:bodyPr>
          <a:lstStyle/>
          <a:p>
            <a:r>
              <a:rPr lang="en-US" dirty="0"/>
              <a:t>Recently, there are more and more impacts of information technologies on the material processes in collaborative supply network. That is why it becomes a timely and crucial topic to consider supply networks as collaborative cyber-physical systems </a:t>
            </a:r>
            <a:r>
              <a:rPr lang="en-US" b="1" i="1" dirty="0"/>
              <a:t>(</a:t>
            </a:r>
            <a:r>
              <a:rPr lang="en-US" b="1" i="1" dirty="0" err="1"/>
              <a:t>Sokolov</a:t>
            </a:r>
            <a:r>
              <a:rPr lang="en-US" b="1" i="1" dirty="0"/>
              <a:t> and Ivanov, 2015)</a:t>
            </a:r>
            <a:r>
              <a:rPr lang="en-US" dirty="0"/>
              <a:t>. </a:t>
            </a:r>
            <a:endParaRPr lang="en-US" dirty="0" smtClean="0"/>
          </a:p>
          <a:p>
            <a:endParaRPr lang="en-US" dirty="0"/>
          </a:p>
          <a:p>
            <a:r>
              <a:rPr lang="en-US" dirty="0" smtClean="0"/>
              <a:t>Cyber-physical </a:t>
            </a:r>
            <a:r>
              <a:rPr lang="en-US" dirty="0"/>
              <a:t>systems are characterized by decentralization and autonomous behavior of their elements. They incorporate elements from both information and material (Physical) subsystems and processes </a:t>
            </a:r>
            <a:r>
              <a:rPr lang="en-US" b="1" i="1" dirty="0"/>
              <a:t>(</a:t>
            </a:r>
            <a:r>
              <a:rPr lang="en-US" b="1" i="1" dirty="0" err="1"/>
              <a:t>Zhuge</a:t>
            </a:r>
            <a:r>
              <a:rPr lang="en-US" b="1" i="1" dirty="0"/>
              <a:t>, 2011)</a:t>
            </a:r>
            <a:r>
              <a:rPr lang="en-US" dirty="0"/>
              <a:t>.</a:t>
            </a:r>
          </a:p>
          <a:p>
            <a:endParaRPr lang="en-US" dirty="0"/>
          </a:p>
        </p:txBody>
      </p:sp>
    </p:spTree>
    <p:extLst>
      <p:ext uri="{BB962C8B-B14F-4D97-AF65-F5344CB8AC3E}">
        <p14:creationId xmlns:p14="http://schemas.microsoft.com/office/powerpoint/2010/main" val="15538052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Negotiation decision functions </a:t>
            </a:r>
            <a:endParaRPr lang="en-US" dirty="0"/>
          </a:p>
        </p:txBody>
      </p:sp>
      <p:sp>
        <p:nvSpPr>
          <p:cNvPr id="3" name="Content Placeholder 2"/>
          <p:cNvSpPr>
            <a:spLocks noGrp="1"/>
          </p:cNvSpPr>
          <p:nvPr>
            <p:ph idx="1"/>
          </p:nvPr>
        </p:nvSpPr>
        <p:spPr>
          <a:xfrm>
            <a:off x="676656" y="2011680"/>
            <a:ext cx="8201013" cy="3766185"/>
          </a:xfrm>
        </p:spPr>
        <p:txBody>
          <a:bodyPr>
            <a:normAutofit/>
          </a:bodyPr>
          <a:lstStyle/>
          <a:p>
            <a:pPr marL="0" indent="0">
              <a:lnSpc>
                <a:spcPct val="100000"/>
              </a:lnSpc>
              <a:spcBef>
                <a:spcPts val="0"/>
              </a:spcBef>
              <a:buNone/>
            </a:pPr>
            <a:r>
              <a:rPr lang="en-US" sz="1800" dirty="0" smtClean="0"/>
              <a:t>The </a:t>
            </a:r>
            <a:r>
              <a:rPr lang="en-US" sz="1800" dirty="0"/>
              <a:t>Negotiation Decision </a:t>
            </a:r>
            <a:r>
              <a:rPr lang="en-US" sz="1800" dirty="0" smtClean="0"/>
              <a:t>Functions (NDF) is applied </a:t>
            </a:r>
            <a:r>
              <a:rPr lang="en-US" sz="1800" dirty="0"/>
              <a:t>to a </a:t>
            </a:r>
            <a:r>
              <a:rPr lang="en-US" sz="1800" dirty="0" smtClean="0"/>
              <a:t>to </a:t>
            </a:r>
            <a:r>
              <a:rPr lang="en-US" sz="1800" dirty="0"/>
              <a:t>represent negotiation attitudes of negotiators. </a:t>
            </a:r>
            <a:r>
              <a:rPr lang="en-US" sz="1800" dirty="0" smtClean="0"/>
              <a:t>It is </a:t>
            </a:r>
            <a:r>
              <a:rPr lang="en-US" sz="1800" dirty="0"/>
              <a:t>composed of the following factors</a:t>
            </a:r>
            <a:r>
              <a:rPr lang="en-US" sz="1800" dirty="0" smtClean="0"/>
              <a:t>:</a:t>
            </a:r>
          </a:p>
          <a:p>
            <a:pPr marL="0" indent="0">
              <a:lnSpc>
                <a:spcPct val="100000"/>
              </a:lnSpc>
              <a:spcBef>
                <a:spcPts val="0"/>
              </a:spcBef>
              <a:buNone/>
            </a:pPr>
            <a:endParaRPr lang="en-US" sz="1800" dirty="0"/>
          </a:p>
          <a:p>
            <a:pPr marL="0" indent="0">
              <a:lnSpc>
                <a:spcPct val="100000"/>
              </a:lnSpc>
              <a:spcBef>
                <a:spcPts val="0"/>
              </a:spcBef>
              <a:buNone/>
            </a:pPr>
            <a:r>
              <a:rPr lang="en-US" sz="1800" b="1" dirty="0"/>
              <a:t>Parties:</a:t>
            </a:r>
            <a:r>
              <a:rPr lang="en-US" sz="1800" dirty="0"/>
              <a:t> One side of the negotiators, i.e. </a:t>
            </a:r>
            <a:r>
              <a:rPr lang="en-US" sz="1800" dirty="0" smtClean="0"/>
              <a:t>agent.</a:t>
            </a:r>
          </a:p>
          <a:p>
            <a:pPr>
              <a:lnSpc>
                <a:spcPct val="100000"/>
              </a:lnSpc>
              <a:spcBef>
                <a:spcPts val="0"/>
              </a:spcBef>
              <a:buFont typeface="Arial" panose="020B0604020202020204" pitchFamily="34" charset="0"/>
              <a:buChar char="•"/>
            </a:pPr>
            <a:endParaRPr lang="en-US" sz="1800" dirty="0" smtClean="0"/>
          </a:p>
          <a:p>
            <a:pPr marL="0" indent="0">
              <a:lnSpc>
                <a:spcPct val="100000"/>
              </a:lnSpc>
              <a:spcBef>
                <a:spcPts val="0"/>
              </a:spcBef>
              <a:buNone/>
            </a:pPr>
            <a:r>
              <a:rPr lang="en-US" sz="1800" b="1" dirty="0" smtClean="0"/>
              <a:t>Issue</a:t>
            </a:r>
            <a:r>
              <a:rPr lang="en-US" sz="1800" b="1" dirty="0"/>
              <a:t>:</a:t>
            </a:r>
            <a:r>
              <a:rPr lang="en-US" sz="1800" dirty="0"/>
              <a:t> Subject of the negotiation, ex: price or quantity.  </a:t>
            </a:r>
            <a:endParaRPr lang="en-US" sz="1800" dirty="0" smtClean="0"/>
          </a:p>
          <a:p>
            <a:pPr>
              <a:lnSpc>
                <a:spcPct val="100000"/>
              </a:lnSpc>
              <a:spcBef>
                <a:spcPts val="0"/>
              </a:spcBef>
              <a:buFont typeface="Arial" panose="020B0604020202020204" pitchFamily="34" charset="0"/>
              <a:buChar char="•"/>
            </a:pPr>
            <a:endParaRPr lang="en-US" sz="1800" dirty="0" smtClean="0"/>
          </a:p>
          <a:p>
            <a:pPr marL="0" indent="0">
              <a:lnSpc>
                <a:spcPct val="100000"/>
              </a:lnSpc>
              <a:spcBef>
                <a:spcPts val="0"/>
              </a:spcBef>
              <a:buNone/>
            </a:pPr>
            <a:r>
              <a:rPr lang="en-US" sz="1800" b="1" dirty="0" smtClean="0"/>
              <a:t>Offer/Counter </a:t>
            </a:r>
            <a:r>
              <a:rPr lang="en-US" sz="1800" b="1" dirty="0"/>
              <a:t>Offer:</a:t>
            </a:r>
            <a:r>
              <a:rPr lang="en-US" sz="1800" dirty="0"/>
              <a:t> Offer value is the opinion proposed by the agent against the issue </a:t>
            </a:r>
            <a:endParaRPr lang="en-US" sz="1800" dirty="0" smtClean="0"/>
          </a:p>
          <a:p>
            <a:pPr marL="256032" lvl="1" indent="0">
              <a:lnSpc>
                <a:spcPct val="100000"/>
              </a:lnSpc>
              <a:spcBef>
                <a:spcPts val="0"/>
              </a:spcBef>
            </a:pPr>
            <a:r>
              <a:rPr lang="en-US" sz="1800" dirty="0" smtClean="0"/>
              <a:t>                               of negotiation.</a:t>
            </a:r>
          </a:p>
        </p:txBody>
      </p:sp>
    </p:spTree>
    <p:extLst>
      <p:ext uri="{BB962C8B-B14F-4D97-AF65-F5344CB8AC3E}">
        <p14:creationId xmlns:p14="http://schemas.microsoft.com/office/powerpoint/2010/main" val="651396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Negotiation decision functions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76657" y="2011681"/>
                <a:ext cx="3948610" cy="3332676"/>
              </a:xfrm>
            </p:spPr>
            <p:txBody>
              <a:bodyPr>
                <a:normAutofit/>
              </a:bodyPr>
              <a:lstStyle/>
              <a:p>
                <a:pPr marL="0" indent="0">
                  <a:lnSpc>
                    <a:spcPct val="100000"/>
                  </a:lnSpc>
                  <a:spcBef>
                    <a:spcPts val="0"/>
                  </a:spcBef>
                  <a:buNone/>
                </a:pPr>
                <a:r>
                  <a:rPr lang="en-US" sz="1800" dirty="0" smtClean="0"/>
                  <a:t>At </a:t>
                </a:r>
                <a:r>
                  <a:rPr lang="en-US" sz="1800" dirty="0"/>
                  <a:t>time </a:t>
                </a:r>
                <a14:m>
                  <m:oMath xmlns:m="http://schemas.openxmlformats.org/officeDocument/2006/math">
                    <m:r>
                      <a:rPr lang="en-US" sz="1800" i="1">
                        <a:latin typeface="Cambria Math" panose="02040503050406030204" pitchFamily="18" charset="0"/>
                      </a:rPr>
                      <m:t>𝑡</m:t>
                    </m:r>
                  </m:oMath>
                </a14:m>
                <a:r>
                  <a:rPr lang="en-US" sz="1800" dirty="0"/>
                  <a:t>, one </a:t>
                </a:r>
                <a:r>
                  <a:rPr lang="en-US" sz="1800" dirty="0" smtClean="0"/>
                  <a:t>factory </a:t>
                </a:r>
                <a:r>
                  <a:rPr lang="en-US" sz="1800" dirty="0"/>
                  <a:t>that represented by agent </a:t>
                </a:r>
                <a14:m>
                  <m:oMath xmlns:m="http://schemas.openxmlformats.org/officeDocument/2006/math">
                    <m:r>
                      <a:rPr lang="en-US" sz="1800" i="1">
                        <a:latin typeface="Cambria Math" panose="02040503050406030204" pitchFamily="18" charset="0"/>
                      </a:rPr>
                      <m:t>𝑎</m:t>
                    </m:r>
                  </m:oMath>
                </a14:m>
                <a:r>
                  <a:rPr lang="en-US" sz="1800" dirty="0"/>
                  <a:t> proposes an offer value </a:t>
                </a:r>
                <a14:m>
                  <m:oMath xmlns:m="http://schemas.openxmlformats.org/officeDocument/2006/math">
                    <m:sSubSup>
                      <m:sSubSupPr>
                        <m:ctrlPr>
                          <a:rPr lang="en-US" sz="1800" i="1">
                            <a:latin typeface="Cambria Math" panose="02040503050406030204" pitchFamily="18" charset="0"/>
                          </a:rPr>
                        </m:ctrlPr>
                      </m:sSubSupPr>
                      <m:e>
                        <m:r>
                          <a:rPr lang="en-US" sz="1800" i="1">
                            <a:latin typeface="Cambria Math" panose="02040503050406030204" pitchFamily="18" charset="0"/>
                          </a:rPr>
                          <m:t>𝑥</m:t>
                        </m:r>
                      </m:e>
                      <m:sub>
                        <m:r>
                          <a:rPr lang="en-US" sz="1800" i="1">
                            <a:latin typeface="Cambria Math" panose="02040503050406030204" pitchFamily="18" charset="0"/>
                          </a:rPr>
                          <m:t>𝑎</m:t>
                        </m:r>
                        <m:r>
                          <a:rPr lang="en-US" sz="1800" i="1">
                            <a:latin typeface="Cambria Math" panose="02040503050406030204" pitchFamily="18" charset="0"/>
                          </a:rPr>
                          <m:t>→</m:t>
                        </m:r>
                        <m:r>
                          <a:rPr lang="en-US" sz="1800" i="1">
                            <a:latin typeface="Cambria Math" panose="02040503050406030204" pitchFamily="18" charset="0"/>
                          </a:rPr>
                          <m:t>𝑏</m:t>
                        </m:r>
                      </m:sub>
                      <m:sup>
                        <m:r>
                          <a:rPr lang="en-US" sz="1800" i="1">
                            <a:latin typeface="Cambria Math" panose="02040503050406030204" pitchFamily="18" charset="0"/>
                          </a:rPr>
                          <m:t>𝑡</m:t>
                        </m:r>
                      </m:sup>
                    </m:sSubSup>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𝑗</m:t>
                        </m:r>
                      </m:e>
                    </m:d>
                  </m:oMath>
                </a14:m>
                <a:r>
                  <a:rPr lang="en-US" sz="1800" dirty="0"/>
                  <a:t> against issue </a:t>
                </a:r>
                <a14:m>
                  <m:oMath xmlns:m="http://schemas.openxmlformats.org/officeDocument/2006/math">
                    <m:r>
                      <a:rPr lang="en-US" sz="1800" i="1">
                        <a:latin typeface="Cambria Math" panose="02040503050406030204" pitchFamily="18" charset="0"/>
                      </a:rPr>
                      <m:t>𝑗</m:t>
                    </m:r>
                  </m:oMath>
                </a14:m>
                <a:r>
                  <a:rPr lang="en-US" sz="1800" dirty="0"/>
                  <a:t> to other </a:t>
                </a:r>
                <a:r>
                  <a:rPr lang="en-US" sz="1800" dirty="0" smtClean="0"/>
                  <a:t>factory </a:t>
                </a:r>
                <a:r>
                  <a:rPr lang="en-US" sz="1800" dirty="0"/>
                  <a:t>that represented by agent </a:t>
                </a:r>
                <a14:m>
                  <m:oMath xmlns:m="http://schemas.openxmlformats.org/officeDocument/2006/math">
                    <m:r>
                      <a:rPr lang="en-US" sz="1800" i="1">
                        <a:latin typeface="Cambria Math" panose="02040503050406030204" pitchFamily="18" charset="0"/>
                      </a:rPr>
                      <m:t>𝑏</m:t>
                    </m:r>
                  </m:oMath>
                </a14:m>
                <a:r>
                  <a:rPr lang="en-US" sz="1800" dirty="0"/>
                  <a:t>. </a:t>
                </a:r>
                <a:endParaRPr lang="en-US" sz="1800" dirty="0" smtClean="0"/>
              </a:p>
              <a:p>
                <a:pPr marL="0" indent="0">
                  <a:lnSpc>
                    <a:spcPct val="100000"/>
                  </a:lnSpc>
                  <a:spcBef>
                    <a:spcPts val="0"/>
                  </a:spcBef>
                  <a:buNone/>
                </a:pPr>
                <a:endParaRPr lang="en-US" sz="1800" dirty="0"/>
              </a:p>
              <a:p>
                <a:pPr marL="0" indent="0">
                  <a:lnSpc>
                    <a:spcPct val="100000"/>
                  </a:lnSpc>
                  <a:spcBef>
                    <a:spcPts val="0"/>
                  </a:spcBef>
                  <a:buNone/>
                </a:pPr>
                <a:r>
                  <a:rPr lang="en-US" sz="1800" dirty="0" smtClean="0"/>
                  <a:t>At </a:t>
                </a:r>
                <a:r>
                  <a:rPr lang="en-US" sz="1800" dirty="0"/>
                  <a:t>time </a:t>
                </a:r>
                <a14:m>
                  <m:oMath xmlns:m="http://schemas.openxmlformats.org/officeDocument/2006/math">
                    <m:sSup>
                      <m:sSupPr>
                        <m:ctrlPr>
                          <a:rPr lang="en-US" sz="1800" i="1">
                            <a:latin typeface="Cambria Math" panose="02040503050406030204" pitchFamily="18" charset="0"/>
                          </a:rPr>
                        </m:ctrlPr>
                      </m:sSupPr>
                      <m:e>
                        <m:r>
                          <a:rPr lang="en-US" sz="1800" i="1">
                            <a:latin typeface="Cambria Math" panose="02040503050406030204" pitchFamily="18" charset="0"/>
                          </a:rPr>
                          <m:t>𝑡</m:t>
                        </m:r>
                      </m:e>
                      <m:sup>
                        <m:r>
                          <a:rPr lang="en-US" sz="1800" i="1">
                            <a:latin typeface="Cambria Math" panose="02040503050406030204" pitchFamily="18" charset="0"/>
                          </a:rPr>
                          <m:t>′</m:t>
                        </m:r>
                      </m:sup>
                    </m:sSup>
                  </m:oMath>
                </a14:m>
                <a:r>
                  <a:rPr lang="en-US" sz="1800" dirty="0"/>
                  <a:t>, against issue </a:t>
                </a:r>
                <a14:m>
                  <m:oMath xmlns:m="http://schemas.openxmlformats.org/officeDocument/2006/math">
                    <m:r>
                      <a:rPr lang="en-US" sz="1800" i="1">
                        <a:latin typeface="Cambria Math" panose="02040503050406030204" pitchFamily="18" charset="0"/>
                      </a:rPr>
                      <m:t>𝑗</m:t>
                    </m:r>
                  </m:oMath>
                </a14:m>
                <a:r>
                  <a:rPr lang="en-US" sz="1800" dirty="0"/>
                  <a:t>, agent </a:t>
                </a:r>
                <a14:m>
                  <m:oMath xmlns:m="http://schemas.openxmlformats.org/officeDocument/2006/math">
                    <m:r>
                      <a:rPr lang="en-US" sz="1800" i="1">
                        <a:latin typeface="Cambria Math" panose="02040503050406030204" pitchFamily="18" charset="0"/>
                      </a:rPr>
                      <m:t>𝑏</m:t>
                    </m:r>
                  </m:oMath>
                </a14:m>
                <a:r>
                  <a:rPr lang="en-US" sz="1800" dirty="0"/>
                  <a:t> can also proposes counter-offer value </a:t>
                </a:r>
                <a14:m>
                  <m:oMath xmlns:m="http://schemas.openxmlformats.org/officeDocument/2006/math">
                    <m:sSubSup>
                      <m:sSubSupPr>
                        <m:ctrlPr>
                          <a:rPr lang="en-US" sz="1800" i="1">
                            <a:latin typeface="Cambria Math" panose="02040503050406030204" pitchFamily="18" charset="0"/>
                          </a:rPr>
                        </m:ctrlPr>
                      </m:sSubSupPr>
                      <m:e>
                        <m:r>
                          <a:rPr lang="en-US" sz="1800" i="1">
                            <a:latin typeface="Cambria Math" panose="02040503050406030204" pitchFamily="18" charset="0"/>
                          </a:rPr>
                          <m:t>𝑥</m:t>
                        </m:r>
                      </m:e>
                      <m:sub>
                        <m:r>
                          <a:rPr lang="en-US" sz="1800" i="1">
                            <a:latin typeface="Cambria Math" panose="02040503050406030204" pitchFamily="18" charset="0"/>
                          </a:rPr>
                          <m:t>𝑏</m:t>
                        </m:r>
                        <m:r>
                          <a:rPr lang="en-US" sz="1800" i="1">
                            <a:latin typeface="Cambria Math" panose="02040503050406030204" pitchFamily="18" charset="0"/>
                          </a:rPr>
                          <m:t>→</m:t>
                        </m:r>
                        <m:r>
                          <a:rPr lang="en-US" sz="1800" i="1">
                            <a:latin typeface="Cambria Math" panose="02040503050406030204" pitchFamily="18" charset="0"/>
                          </a:rPr>
                          <m:t>𝑎</m:t>
                        </m:r>
                      </m:sub>
                      <m:sup>
                        <m:sSup>
                          <m:sSupPr>
                            <m:ctrlPr>
                              <a:rPr lang="en-US" sz="1800" i="1">
                                <a:latin typeface="Cambria Math" panose="02040503050406030204" pitchFamily="18" charset="0"/>
                              </a:rPr>
                            </m:ctrlPr>
                          </m:sSupPr>
                          <m:e>
                            <m:r>
                              <a:rPr lang="en-US" sz="1800" i="1">
                                <a:latin typeface="Cambria Math" panose="02040503050406030204" pitchFamily="18" charset="0"/>
                              </a:rPr>
                              <m:t>𝑡</m:t>
                            </m:r>
                          </m:e>
                          <m:sup>
                            <m:r>
                              <a:rPr lang="en-US" sz="1800" i="1">
                                <a:latin typeface="Cambria Math" panose="02040503050406030204" pitchFamily="18" charset="0"/>
                              </a:rPr>
                              <m:t>′</m:t>
                            </m:r>
                          </m:sup>
                        </m:sSup>
                      </m:sup>
                    </m:sSubSup>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𝑗</m:t>
                        </m:r>
                      </m:e>
                    </m:d>
                  </m:oMath>
                </a14:m>
                <a:r>
                  <a:rPr lang="en-US" sz="1800" dirty="0"/>
                  <a:t> back to agent </a:t>
                </a:r>
                <a14:m>
                  <m:oMath xmlns:m="http://schemas.openxmlformats.org/officeDocument/2006/math">
                    <m:r>
                      <a:rPr lang="en-US" sz="1800" i="1">
                        <a:latin typeface="Cambria Math" panose="02040503050406030204" pitchFamily="18" charset="0"/>
                      </a:rPr>
                      <m:t>𝑎</m:t>
                    </m:r>
                  </m:oMath>
                </a14:m>
                <a:r>
                  <a:rPr lang="en-US" sz="1800" dirty="0"/>
                  <a:t>. </a:t>
                </a:r>
                <a:endParaRPr lang="en-US" sz="1800" dirty="0" smtClean="0"/>
              </a:p>
              <a:p>
                <a:pPr marL="0" indent="0">
                  <a:lnSpc>
                    <a:spcPct val="100000"/>
                  </a:lnSpc>
                  <a:spcBef>
                    <a:spcPts val="0"/>
                  </a:spcBef>
                  <a:buNone/>
                </a:pP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76657" y="2011681"/>
                <a:ext cx="3948610" cy="3332676"/>
              </a:xfrm>
              <a:blipFill rotWithShape="0">
                <a:blip r:embed="rId2"/>
                <a:stretch>
                  <a:fillRect l="-1235" t="-914"/>
                </a:stretch>
              </a:blipFill>
            </p:spPr>
            <p:txBody>
              <a:bodyPr/>
              <a:lstStyle/>
              <a:p>
                <a:r>
                  <a:rPr lang="en-US">
                    <a:noFill/>
                  </a:rPr>
                  <a:t> </a:t>
                </a:r>
              </a:p>
            </p:txBody>
          </p:sp>
        </mc:Fallback>
      </mc:AlternateContent>
      <p:graphicFrame>
        <p:nvGraphicFramePr>
          <p:cNvPr id="4" name="Table 3"/>
          <p:cNvGraphicFramePr>
            <a:graphicFrameLocks noGrp="1"/>
          </p:cNvGraphicFramePr>
          <p:nvPr>
            <p:extLst/>
          </p:nvPr>
        </p:nvGraphicFramePr>
        <p:xfrm>
          <a:off x="5018596" y="3897151"/>
          <a:ext cx="5921406" cy="2432627"/>
        </p:xfrm>
        <a:graphic>
          <a:graphicData uri="http://schemas.openxmlformats.org/drawingml/2006/table">
            <a:tbl>
              <a:tblPr firstRow="1" firstCol="1" bandRow="1">
                <a:tableStyleId>{5C22544A-7EE6-4342-B048-85BDC9FD1C3A}</a:tableStyleId>
              </a:tblPr>
              <a:tblGrid>
                <a:gridCol w="1737536"/>
                <a:gridCol w="2091935"/>
                <a:gridCol w="2091935"/>
              </a:tblGrid>
              <a:tr h="322037">
                <a:tc gridSpan="3">
                  <a:txBody>
                    <a:bodyPr/>
                    <a:lstStyle/>
                    <a:p>
                      <a:pPr marL="0" marR="0" algn="ctr">
                        <a:lnSpc>
                          <a:spcPct val="150000"/>
                        </a:lnSpc>
                        <a:spcBef>
                          <a:spcPts val="0"/>
                        </a:spcBef>
                        <a:spcAft>
                          <a:spcPts val="0"/>
                        </a:spcAft>
                      </a:pPr>
                      <a:r>
                        <a:rPr lang="en-US" sz="1400" kern="100" dirty="0">
                          <a:effectLst/>
                        </a:rPr>
                        <a:t>Negotiation Strategies</a:t>
                      </a:r>
                      <a:endParaRPr lang="en-US" sz="12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3025" marR="73025" marT="0" marB="0" anchor="ctr"/>
                </a:tc>
                <a:tc hMerge="1">
                  <a:txBody>
                    <a:bodyPr/>
                    <a:lstStyle/>
                    <a:p>
                      <a:endParaRPr lang="en-US"/>
                    </a:p>
                  </a:txBody>
                  <a:tcPr/>
                </a:tc>
                <a:tc hMerge="1">
                  <a:txBody>
                    <a:bodyPr/>
                    <a:lstStyle/>
                    <a:p>
                      <a:endParaRPr lang="en-US"/>
                    </a:p>
                  </a:txBody>
                  <a:tcPr/>
                </a:tc>
              </a:tr>
              <a:tr h="585190">
                <a:tc>
                  <a:txBody>
                    <a:bodyPr/>
                    <a:lstStyle/>
                    <a:p>
                      <a:pPr marL="0" marR="0" algn="ctr">
                        <a:lnSpc>
                          <a:spcPct val="150000"/>
                        </a:lnSpc>
                        <a:spcBef>
                          <a:spcPts val="0"/>
                        </a:spcBef>
                        <a:spcAft>
                          <a:spcPts val="0"/>
                        </a:spcAft>
                      </a:pPr>
                      <a:r>
                        <a:rPr lang="en-US" sz="1200" kern="100">
                          <a:effectLst/>
                        </a:rPr>
                        <a:t>Time Dependent Tactics</a:t>
                      </a:r>
                      <a:endParaRPr lang="en-US" sz="12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3025" marR="73025" marT="0" marB="0" anchor="ctr"/>
                </a:tc>
                <a:tc>
                  <a:txBody>
                    <a:bodyPr/>
                    <a:lstStyle/>
                    <a:p>
                      <a:pPr marL="0" marR="0" algn="ctr">
                        <a:lnSpc>
                          <a:spcPct val="150000"/>
                        </a:lnSpc>
                        <a:spcBef>
                          <a:spcPts val="0"/>
                        </a:spcBef>
                        <a:spcAft>
                          <a:spcPts val="0"/>
                        </a:spcAft>
                      </a:pPr>
                      <a:r>
                        <a:rPr lang="en-US" sz="1200" kern="100">
                          <a:effectLst/>
                        </a:rPr>
                        <a:t>Resource Dependent Tactics</a:t>
                      </a:r>
                      <a:endParaRPr lang="en-US" sz="12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3025" marR="73025" marT="0" marB="0" anchor="ctr"/>
                </a:tc>
                <a:tc>
                  <a:txBody>
                    <a:bodyPr/>
                    <a:lstStyle/>
                    <a:p>
                      <a:pPr marL="0" marR="0" algn="ctr">
                        <a:lnSpc>
                          <a:spcPct val="150000"/>
                        </a:lnSpc>
                        <a:spcBef>
                          <a:spcPts val="0"/>
                        </a:spcBef>
                        <a:spcAft>
                          <a:spcPts val="0"/>
                        </a:spcAft>
                      </a:pPr>
                      <a:r>
                        <a:rPr lang="en-US" sz="1200" kern="100" dirty="0">
                          <a:effectLst/>
                        </a:rPr>
                        <a:t>Behavior Dependent Tactics</a:t>
                      </a:r>
                      <a:endParaRPr lang="en-US" sz="12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3025" marR="73025" marT="0" marB="0" anchor="ctr"/>
                </a:tc>
              </a:tr>
              <a:tr h="1203363">
                <a:tc>
                  <a:txBody>
                    <a:bodyPr/>
                    <a:lstStyle/>
                    <a:p>
                      <a:pPr marL="0" marR="0" algn="just">
                        <a:lnSpc>
                          <a:spcPct val="150000"/>
                        </a:lnSpc>
                        <a:spcBef>
                          <a:spcPts val="0"/>
                        </a:spcBef>
                        <a:spcAft>
                          <a:spcPts val="0"/>
                        </a:spcAft>
                      </a:pPr>
                      <a:r>
                        <a:rPr lang="en-US" sz="1200" kern="100" dirty="0" err="1">
                          <a:effectLst/>
                        </a:rPr>
                        <a:t>Boulware</a:t>
                      </a:r>
                      <a:r>
                        <a:rPr lang="en-US" sz="1200" kern="100" dirty="0">
                          <a:effectLst/>
                        </a:rPr>
                        <a:t> Tactics</a:t>
                      </a:r>
                    </a:p>
                    <a:p>
                      <a:pPr marL="0" marR="0" algn="just">
                        <a:lnSpc>
                          <a:spcPct val="150000"/>
                        </a:lnSpc>
                        <a:spcBef>
                          <a:spcPts val="0"/>
                        </a:spcBef>
                        <a:spcAft>
                          <a:spcPts val="0"/>
                        </a:spcAft>
                      </a:pPr>
                      <a:r>
                        <a:rPr lang="en-US" sz="1200" kern="100" dirty="0">
                          <a:effectLst/>
                        </a:rPr>
                        <a:t>Conceder Tactics</a:t>
                      </a:r>
                      <a:endParaRPr lang="en-US" sz="12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3025" marR="73025" marT="0" marB="0"/>
                </a:tc>
                <a:tc>
                  <a:txBody>
                    <a:bodyPr/>
                    <a:lstStyle/>
                    <a:p>
                      <a:pPr marL="0" marR="0" algn="just">
                        <a:lnSpc>
                          <a:spcPct val="150000"/>
                        </a:lnSpc>
                        <a:spcBef>
                          <a:spcPts val="0"/>
                        </a:spcBef>
                        <a:spcAft>
                          <a:spcPts val="0"/>
                        </a:spcAft>
                      </a:pPr>
                      <a:r>
                        <a:rPr lang="en-US" sz="1200" kern="100" dirty="0">
                          <a:effectLst/>
                        </a:rPr>
                        <a:t>Dynamic Deadline Tactics</a:t>
                      </a:r>
                    </a:p>
                    <a:p>
                      <a:pPr marL="0" marR="0" algn="just">
                        <a:lnSpc>
                          <a:spcPct val="150000"/>
                        </a:lnSpc>
                        <a:spcBef>
                          <a:spcPts val="0"/>
                        </a:spcBef>
                        <a:spcAft>
                          <a:spcPts val="0"/>
                        </a:spcAft>
                      </a:pPr>
                      <a:r>
                        <a:rPr lang="en-US" sz="1200" kern="100" dirty="0">
                          <a:effectLst/>
                        </a:rPr>
                        <a:t>Resource Estimation Tactics</a:t>
                      </a:r>
                      <a:endParaRPr lang="en-US" sz="12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3025" marR="73025" marT="0" marB="0"/>
                </a:tc>
                <a:tc>
                  <a:txBody>
                    <a:bodyPr/>
                    <a:lstStyle/>
                    <a:p>
                      <a:pPr marL="0" marR="0" algn="just">
                        <a:lnSpc>
                          <a:spcPct val="150000"/>
                        </a:lnSpc>
                        <a:spcBef>
                          <a:spcPts val="0"/>
                        </a:spcBef>
                        <a:spcAft>
                          <a:spcPts val="0"/>
                        </a:spcAft>
                      </a:pPr>
                      <a:r>
                        <a:rPr lang="en-US" sz="1200" kern="100" dirty="0">
                          <a:effectLst/>
                        </a:rPr>
                        <a:t>Relative Tit-For-Tat Tactics</a:t>
                      </a:r>
                    </a:p>
                    <a:p>
                      <a:pPr marL="0" marR="0" algn="just">
                        <a:lnSpc>
                          <a:spcPct val="150000"/>
                        </a:lnSpc>
                        <a:spcBef>
                          <a:spcPts val="0"/>
                        </a:spcBef>
                        <a:spcAft>
                          <a:spcPts val="0"/>
                        </a:spcAft>
                      </a:pPr>
                      <a:r>
                        <a:rPr lang="en-US" sz="1200" kern="100" dirty="0">
                          <a:effectLst/>
                        </a:rPr>
                        <a:t>Random Tit-For-Tat Tactics</a:t>
                      </a:r>
                    </a:p>
                    <a:p>
                      <a:pPr marL="0" marR="0" algn="just">
                        <a:lnSpc>
                          <a:spcPct val="150000"/>
                        </a:lnSpc>
                        <a:spcBef>
                          <a:spcPts val="0"/>
                        </a:spcBef>
                        <a:spcAft>
                          <a:spcPts val="0"/>
                        </a:spcAft>
                      </a:pPr>
                      <a:r>
                        <a:rPr lang="en-US" sz="1200" kern="100" dirty="0">
                          <a:effectLst/>
                        </a:rPr>
                        <a:t>Average Tit-For-Tat Tactics</a:t>
                      </a:r>
                    </a:p>
                    <a:p>
                      <a:pPr marL="0" marR="0" algn="just">
                        <a:lnSpc>
                          <a:spcPct val="150000"/>
                        </a:lnSpc>
                        <a:spcBef>
                          <a:spcPts val="0"/>
                        </a:spcBef>
                        <a:spcAft>
                          <a:spcPts val="0"/>
                        </a:spcAft>
                      </a:pPr>
                      <a:r>
                        <a:rPr lang="en-US" sz="1200" kern="100" dirty="0">
                          <a:effectLst/>
                        </a:rPr>
                        <a:t>Utility tit-for-tat</a:t>
                      </a:r>
                      <a:endParaRPr lang="en-US" sz="12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3025" marR="73025" marT="0" marB="0"/>
                </a:tc>
              </a:tr>
              <a:tr h="322037">
                <a:tc gridSpan="3">
                  <a:txBody>
                    <a:bodyPr/>
                    <a:lstStyle/>
                    <a:p>
                      <a:pPr marL="0" marR="0" algn="ctr">
                        <a:lnSpc>
                          <a:spcPct val="150000"/>
                        </a:lnSpc>
                        <a:spcBef>
                          <a:spcPts val="0"/>
                        </a:spcBef>
                        <a:spcAft>
                          <a:spcPts val="0"/>
                        </a:spcAft>
                      </a:pPr>
                      <a:r>
                        <a:rPr lang="en-US" sz="1400" kern="100" dirty="0">
                          <a:effectLst/>
                        </a:rPr>
                        <a:t>Multilateral Negotiation Functions</a:t>
                      </a:r>
                      <a:endParaRPr lang="en-US" sz="12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3025" marR="73025" marT="0" marB="0" anchor="ctr"/>
                </a:tc>
                <a:tc hMerge="1">
                  <a:txBody>
                    <a:bodyPr/>
                    <a:lstStyle/>
                    <a:p>
                      <a:endParaRPr lang="en-US"/>
                    </a:p>
                  </a:txBody>
                  <a:tcPr/>
                </a:tc>
                <a:tc hMerge="1">
                  <a:txBody>
                    <a:bodyPr/>
                    <a:lstStyle/>
                    <a:p>
                      <a:endParaRPr lang="en-US"/>
                    </a:p>
                  </a:txBody>
                  <a:tcPr/>
                </a:tc>
              </a:tr>
            </a:tbl>
          </a:graphicData>
        </a:graphic>
      </p:graphicFrame>
      <p:sp>
        <p:nvSpPr>
          <p:cNvPr id="5" name="Rectangle 4"/>
          <p:cNvSpPr/>
          <p:nvPr/>
        </p:nvSpPr>
        <p:spPr>
          <a:xfrm>
            <a:off x="4891596" y="2030731"/>
            <a:ext cx="6538403" cy="1754326"/>
          </a:xfrm>
          <a:prstGeom prst="rect">
            <a:avLst/>
          </a:prstGeom>
        </p:spPr>
        <p:txBody>
          <a:bodyPr wrap="square">
            <a:spAutoFit/>
          </a:bodyPr>
          <a:lstStyle/>
          <a:p>
            <a:r>
              <a:rPr lang="en-US" dirty="0"/>
              <a:t>When generating the counter-offer, agent can combine many different tactics to calculate the value, and negotiation strategy is utilized to decide how to combine these different tactics. </a:t>
            </a:r>
            <a:endParaRPr lang="en-US" dirty="0" smtClean="0"/>
          </a:p>
          <a:p>
            <a:endParaRPr lang="en-US" dirty="0" smtClean="0"/>
          </a:p>
          <a:p>
            <a:r>
              <a:rPr lang="en-US" dirty="0" err="1" smtClean="0"/>
              <a:t>Faratin</a:t>
            </a:r>
            <a:r>
              <a:rPr lang="en-US" dirty="0" smtClean="0"/>
              <a:t> </a:t>
            </a:r>
            <a:r>
              <a:rPr lang="en-US" dirty="0"/>
              <a:t>et al. (1998) developed three areas of tactics based on multilateral negotiation functions :</a:t>
            </a:r>
          </a:p>
        </p:txBody>
      </p:sp>
    </p:spTree>
    <p:extLst>
      <p:ext uri="{BB962C8B-B14F-4D97-AF65-F5344CB8AC3E}">
        <p14:creationId xmlns:p14="http://schemas.microsoft.com/office/powerpoint/2010/main" val="24327186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Negotiation decision functions</a:t>
            </a:r>
            <a:endParaRPr lang="en-US" dirty="0"/>
          </a:p>
        </p:txBody>
      </p:sp>
      <p:sp>
        <p:nvSpPr>
          <p:cNvPr id="11" name="Rectangle 8"/>
          <p:cNvSpPr>
            <a:spLocks noChangeArrowheads="1"/>
          </p:cNvSpPr>
          <p:nvPr/>
        </p:nvSpPr>
        <p:spPr bwMode="auto">
          <a:xfrm>
            <a:off x="434110" y="2003899"/>
            <a:ext cx="87461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304800" algn="l" defTabSz="914400" rtl="0" eaLnBrk="0" fontAlgn="base" latinLnBrk="0" hangingPunct="0">
              <a:lnSpc>
                <a:spcPct val="100000"/>
              </a:lnSpc>
              <a:spcBef>
                <a:spcPct val="0"/>
              </a:spcBef>
              <a:spcAft>
                <a:spcPct val="0"/>
              </a:spcAft>
              <a:buClrTx/>
              <a:buSzTx/>
              <a:buFontTx/>
              <a:buNone/>
              <a:tabLst/>
            </a:pPr>
            <a:r>
              <a:rPr kumimoji="0" lang="en-US" altLang="ja-JP" b="0" i="0" u="none" strike="noStrike" cap="none" normalizeH="0" baseline="0" dirty="0" smtClean="0">
                <a:ln>
                  <a:noFill/>
                </a:ln>
                <a:solidFill>
                  <a:schemeClr val="tx1"/>
                </a:solidFill>
                <a:effectLst/>
                <a:ea typeface="MS Mincho" panose="02020609040205080304" pitchFamily="49" charset="-128"/>
                <a:cs typeface="Times New Roman" panose="02020603050405020304" pitchFamily="18" charset="0"/>
              </a:rPr>
              <a:t>The function used by agent to judge the opponent offer and determine the next step are:</a:t>
            </a:r>
            <a:endParaRPr kumimoji="0" lang="en-US" altLang="ja-JP" b="0" i="0" u="none" strike="noStrike" cap="none" normalizeH="0" baseline="0" dirty="0" smtClean="0">
              <a:ln>
                <a:noFill/>
              </a:ln>
              <a:solidFill>
                <a:schemeClr val="tx1"/>
              </a:solidFill>
              <a:effectLst/>
            </a:endParaRPr>
          </a:p>
          <a:p>
            <a:pPr marL="0" marR="0" lvl="0" indent="30480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12" name="Object 11"/>
          <p:cNvGraphicFramePr>
            <a:graphicFrameLocks noChangeAspect="1"/>
          </p:cNvGraphicFramePr>
          <p:nvPr>
            <p:extLst/>
          </p:nvPr>
        </p:nvGraphicFramePr>
        <p:xfrm>
          <a:off x="3287713" y="2697163"/>
          <a:ext cx="4495800" cy="1071562"/>
        </p:xfrm>
        <a:graphic>
          <a:graphicData uri="http://schemas.openxmlformats.org/presentationml/2006/ole">
            <mc:AlternateContent xmlns:mc="http://schemas.openxmlformats.org/markup-compatibility/2006">
              <mc:Choice xmlns:v="urn:schemas-microsoft-com:vml" Requires="v">
                <p:oleObj spid="_x0000_s1034" name="方程式" r:id="rId3" imgW="3288960" imgH="787320" progId="Equation.3">
                  <p:embed/>
                </p:oleObj>
              </mc:Choice>
              <mc:Fallback>
                <p:oleObj name="方程式" r:id="rId3" imgW="3288960" imgH="787320" progId="Equation.3">
                  <p:embed/>
                  <p:pic>
                    <p:nvPicPr>
                      <p:cNvPr id="0" name=""/>
                      <p:cNvPicPr>
                        <a:picLocks noChangeAspect="1" noChangeArrowheads="1"/>
                      </p:cNvPicPr>
                      <p:nvPr/>
                    </p:nvPicPr>
                    <p:blipFill>
                      <a:blip r:embed="rId4"/>
                      <a:srcRect/>
                      <a:stretch>
                        <a:fillRect/>
                      </a:stretch>
                    </p:blipFill>
                    <p:spPr bwMode="auto">
                      <a:xfrm>
                        <a:off x="3287713" y="2697163"/>
                        <a:ext cx="4495800" cy="1071562"/>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13" name="Rectangle 9"/>
              <p:cNvSpPr>
                <a:spLocks noChangeArrowheads="1"/>
              </p:cNvSpPr>
              <p:nvPr/>
            </p:nvSpPr>
            <p:spPr bwMode="auto">
              <a:xfrm>
                <a:off x="794328" y="3985591"/>
                <a:ext cx="10347148" cy="234275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b="0" i="0" u="none" strike="noStrike" cap="none" normalizeH="0" baseline="0" dirty="0" smtClean="0">
                    <a:ln>
                      <a:noFill/>
                    </a:ln>
                    <a:solidFill>
                      <a:schemeClr val="tx1"/>
                    </a:solidFill>
                    <a:effectLst/>
                    <a:ea typeface="MS Mincho" panose="02020609040205080304" pitchFamily="49" charset="-128"/>
                    <a:cs typeface="Times New Roman" panose="02020603050405020304" pitchFamily="18" charset="0"/>
                  </a:rPr>
                  <a:t>Here, agent </a:t>
                </a:r>
                <a:r>
                  <a:rPr kumimoji="0" lang="en-US" altLang="ja-JP" b="0" i="1" u="none" strike="noStrike" cap="none" normalizeH="0" baseline="0" dirty="0" smtClean="0">
                    <a:ln>
                      <a:noFill/>
                    </a:ln>
                    <a:solidFill>
                      <a:schemeClr val="tx1"/>
                    </a:solidFill>
                    <a:effectLst/>
                    <a:ea typeface="MS Mincho" panose="02020609040205080304" pitchFamily="49" charset="-128"/>
                    <a:cs typeface="Times New Roman" panose="02020603050405020304" pitchFamily="18" charset="0"/>
                  </a:rPr>
                  <a:t>a</a:t>
                </a:r>
                <a:r>
                  <a:rPr kumimoji="0" lang="en-US" altLang="ja-JP" b="0" i="0" u="none" strike="noStrike" cap="none" normalizeH="0" baseline="0" dirty="0" smtClean="0">
                    <a:ln>
                      <a:noFill/>
                    </a:ln>
                    <a:solidFill>
                      <a:schemeClr val="tx1"/>
                    </a:solidFill>
                    <a:effectLst/>
                    <a:ea typeface="MS Mincho" panose="02020609040205080304" pitchFamily="49" charset="-128"/>
                    <a:cs typeface="Times New Roman" panose="02020603050405020304" pitchFamily="18" charset="0"/>
                  </a:rPr>
                  <a:t> is considering </a:t>
                </a:r>
                <a14:m>
                  <m:oMath xmlns:m="http://schemas.openxmlformats.org/officeDocument/2006/math">
                    <m:sSubSup>
                      <m:sSubSupPr>
                        <m:ctrlPr>
                          <a:rPr kumimoji="0" lang="en-US" altLang="ja-JP" b="0" i="1" u="none" strike="noStrike" cap="none" normalizeH="0" baseline="0" dirty="0" smtClean="0">
                            <a:ln>
                              <a:noFill/>
                            </a:ln>
                            <a:solidFill>
                              <a:schemeClr val="tx1"/>
                            </a:solidFill>
                            <a:effectLst/>
                            <a:latin typeface="Cambria Math" panose="02040503050406030204" pitchFamily="18" charset="0"/>
                            <a:ea typeface="MS Mincho" panose="02020609040205080304" pitchFamily="49" charset="-128"/>
                            <a:cs typeface="Times New Roman" panose="02020603050405020304" pitchFamily="18" charset="0"/>
                          </a:rPr>
                        </m:ctrlPr>
                      </m:sSubSupPr>
                      <m:e>
                        <m:r>
                          <a:rPr kumimoji="0" lang="en-US" altLang="ja-JP" b="0" i="1" u="none" strike="noStrike" cap="none" normalizeH="0" baseline="0" dirty="0" smtClean="0">
                            <a:ln>
                              <a:noFill/>
                            </a:ln>
                            <a:solidFill>
                              <a:schemeClr val="tx1"/>
                            </a:solidFill>
                            <a:effectLst/>
                            <a:latin typeface="Cambria Math" panose="02040503050406030204" pitchFamily="18" charset="0"/>
                            <a:ea typeface="MS Mincho" panose="02020609040205080304" pitchFamily="49" charset="-128"/>
                            <a:cs typeface="Times New Roman" panose="02020603050405020304" pitchFamily="18" charset="0"/>
                          </a:rPr>
                          <m:t>𝑥</m:t>
                        </m:r>
                      </m:e>
                      <m:sub>
                        <m:r>
                          <a:rPr kumimoji="0" lang="en-US" altLang="ja-JP" b="0" i="1" u="none" strike="noStrike" cap="none" normalizeH="0" baseline="0" dirty="0" smtClean="0">
                            <a:ln>
                              <a:noFill/>
                            </a:ln>
                            <a:solidFill>
                              <a:schemeClr val="tx1"/>
                            </a:solidFill>
                            <a:effectLst/>
                            <a:latin typeface="Cambria Math" panose="02040503050406030204" pitchFamily="18" charset="0"/>
                            <a:ea typeface="MS Mincho" panose="02020609040205080304" pitchFamily="49" charset="-128"/>
                            <a:cs typeface="Times New Roman" panose="02020603050405020304" pitchFamily="18" charset="0"/>
                          </a:rPr>
                          <m:t>𝑏</m:t>
                        </m:r>
                        <m:r>
                          <a:rPr kumimoji="0" lang="en-US" altLang="ja-JP" b="0" i="1" u="none" strike="noStrike" cap="none" normalizeH="0" baseline="0" dirty="0" smtClean="0">
                            <a:ln>
                              <a:noFill/>
                            </a:ln>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r>
                          <a:rPr kumimoji="0" lang="en-US" altLang="ja-JP" b="0" i="1" u="none" strike="noStrike" cap="none" normalizeH="0" baseline="0" dirty="0" smtClean="0">
                            <a:ln>
                              <a:noFill/>
                            </a:ln>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𝑎</m:t>
                        </m:r>
                      </m:sub>
                      <m:sup>
                        <m:r>
                          <a:rPr kumimoji="0" lang="en-US" altLang="ja-JP" b="0" i="1" u="none" strike="noStrike" cap="none" normalizeH="0" baseline="0" dirty="0" smtClean="0">
                            <a:ln>
                              <a:noFill/>
                            </a:ln>
                            <a:solidFill>
                              <a:schemeClr val="tx1"/>
                            </a:solidFill>
                            <a:effectLst/>
                            <a:latin typeface="Cambria Math" panose="02040503050406030204" pitchFamily="18" charset="0"/>
                            <a:ea typeface="MS Mincho" panose="02020609040205080304" pitchFamily="49" charset="-128"/>
                            <a:cs typeface="Times New Roman" panose="02020603050405020304" pitchFamily="18" charset="0"/>
                          </a:rPr>
                          <m:t>𝑡</m:t>
                        </m:r>
                      </m:sup>
                    </m:sSubSup>
                  </m:oMath>
                </a14:m>
                <a:r>
                  <a:rPr kumimoji="0" lang="en-US" altLang="ja-JP" b="0" i="0" u="none" strike="noStrike" cap="none" normalizeH="0" baseline="0" dirty="0" smtClean="0">
                    <a:ln>
                      <a:noFill/>
                    </a:ln>
                    <a:solidFill>
                      <a:schemeClr val="tx1"/>
                    </a:solidFill>
                    <a:effectLst/>
                    <a:ea typeface="MS Mincho" panose="02020609040205080304" pitchFamily="49" charset="-128"/>
                    <a:cs typeface="Times New Roman" panose="02020603050405020304" pitchFamily="18" charset="0"/>
                  </a:rPr>
                  <a:t>, which is the opponent offer at time </a:t>
                </a:r>
                <a14:m>
                  <m:oMath xmlns:m="http://schemas.openxmlformats.org/officeDocument/2006/math">
                    <m:r>
                      <a:rPr kumimoji="0" lang="en-US" altLang="ja-JP" b="0" i="1" u="none" strike="noStrike" cap="none" normalizeH="0" baseline="0" dirty="0" smtClean="0">
                        <a:ln>
                          <a:noFill/>
                        </a:ln>
                        <a:solidFill>
                          <a:schemeClr val="tx1"/>
                        </a:solidFill>
                        <a:effectLst/>
                        <a:latin typeface="Cambria Math" panose="02040503050406030204" pitchFamily="18" charset="0"/>
                        <a:ea typeface="MS Mincho" panose="02020609040205080304" pitchFamily="49" charset="-128"/>
                        <a:cs typeface="Times New Roman" panose="02020603050405020304" pitchFamily="18" charset="0"/>
                      </a:rPr>
                      <m:t>𝑡</m:t>
                    </m:r>
                  </m:oMath>
                </a14:m>
                <a:r>
                  <a:rPr kumimoji="0" lang="en-US" altLang="ja-JP" b="0" i="0" u="none" strike="noStrike" cap="none" normalizeH="0" baseline="0" dirty="0" smtClean="0">
                    <a:ln>
                      <a:noFill/>
                    </a:ln>
                    <a:solidFill>
                      <a:schemeClr val="tx1"/>
                    </a:solidFill>
                    <a:effectLst/>
                    <a:ea typeface="MS Mincho" panose="02020609040205080304" pitchFamily="49" charset="-128"/>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b="0" i="0" u="none" strike="noStrike" cap="none" normalizeH="0" baseline="0" dirty="0" smtClean="0">
                  <a:ln>
                    <a:noFill/>
                  </a:ln>
                  <a:solidFill>
                    <a:schemeClr val="tx1"/>
                  </a:solidFill>
                  <a:effectLst/>
                  <a:ea typeface="MS Mincho"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b="0" i="0" u="none" strike="noStrike" cap="none" normalizeH="0" baseline="0" dirty="0" smtClean="0">
                    <a:ln>
                      <a:noFill/>
                    </a:ln>
                    <a:solidFill>
                      <a:schemeClr val="tx1"/>
                    </a:solidFill>
                    <a:effectLst/>
                    <a:ea typeface="MS Mincho" panose="02020609040205080304" pitchFamily="49" charset="-128"/>
                    <a:cs typeface="Times New Roman" panose="02020603050405020304" pitchFamily="18" charset="0"/>
                  </a:rPr>
                  <a:t>If </a:t>
                </a:r>
                <a14:m>
                  <m:oMath xmlns:m="http://schemas.openxmlformats.org/officeDocument/2006/math">
                    <m:r>
                      <a:rPr kumimoji="0" lang="en-US" altLang="ja-JP" b="0" i="1" u="none" strike="noStrike" cap="none" normalizeH="0" baseline="0" dirty="0" smtClean="0">
                        <a:ln>
                          <a:noFill/>
                        </a:ln>
                        <a:solidFill>
                          <a:schemeClr val="tx1"/>
                        </a:solidFill>
                        <a:effectLst/>
                        <a:latin typeface="Cambria Math" panose="02040503050406030204" pitchFamily="18" charset="0"/>
                        <a:ea typeface="MS Mincho" panose="02020609040205080304" pitchFamily="49" charset="-128"/>
                        <a:cs typeface="Times New Roman" panose="02020603050405020304" pitchFamily="18" charset="0"/>
                      </a:rPr>
                      <m:t>𝑡</m:t>
                    </m:r>
                    <m:r>
                      <a:rPr kumimoji="0" lang="en-US" altLang="ja-JP" b="0" i="1" u="none" strike="noStrike" cap="none" normalizeH="0" baseline="0" dirty="0" smtClean="0">
                        <a:ln>
                          <a:noFill/>
                        </a:ln>
                        <a:solidFill>
                          <a:schemeClr val="tx1"/>
                        </a:solidFill>
                        <a:effectLst/>
                        <a:latin typeface="Cambria Math" panose="02040503050406030204" pitchFamily="18" charset="0"/>
                        <a:ea typeface="MS Mincho" panose="02020609040205080304" pitchFamily="49" charset="-128"/>
                        <a:cs typeface="Times New Roman" panose="02020603050405020304" pitchFamily="18" charset="0"/>
                      </a:rPr>
                      <m:t>‘</m:t>
                    </m:r>
                  </m:oMath>
                </a14:m>
                <a:r>
                  <a:rPr kumimoji="0" lang="en-US" altLang="ja-JP" b="0" i="1" u="none" strike="noStrike" cap="none" normalizeH="0" baseline="0" dirty="0" smtClean="0">
                    <a:ln>
                      <a:noFill/>
                    </a:ln>
                    <a:solidFill>
                      <a:schemeClr val="tx1"/>
                    </a:solidFill>
                    <a:effectLst/>
                    <a:ea typeface="MS Mincho" panose="02020609040205080304" pitchFamily="49" charset="-128"/>
                    <a:cs typeface="Times New Roman" panose="02020603050405020304" pitchFamily="18" charset="0"/>
                  </a:rPr>
                  <a:t> </a:t>
                </a:r>
                <a:r>
                  <a:rPr kumimoji="0" lang="en-US" altLang="ja-JP" b="0" i="0" u="none" strike="noStrike" cap="none" normalizeH="0" baseline="0" dirty="0" smtClean="0">
                    <a:ln>
                      <a:noFill/>
                    </a:ln>
                    <a:solidFill>
                      <a:schemeClr val="tx1"/>
                    </a:solidFill>
                    <a:effectLst/>
                    <a:ea typeface="MS Mincho" panose="02020609040205080304" pitchFamily="49" charset="-128"/>
                    <a:cs typeface="Times New Roman" panose="02020603050405020304" pitchFamily="18" charset="0"/>
                  </a:rPr>
                  <a:t>exceeds the maximum acceptable negotiation time for agent </a:t>
                </a:r>
                <a14:m>
                  <m:oMath xmlns:m="http://schemas.openxmlformats.org/officeDocument/2006/math">
                    <m:r>
                      <a:rPr kumimoji="0" lang="en-US" altLang="ja-JP" b="0" i="1" u="none" strike="noStrike" cap="none" normalizeH="0" baseline="0" dirty="0" smtClean="0">
                        <a:ln>
                          <a:noFill/>
                        </a:ln>
                        <a:solidFill>
                          <a:schemeClr val="tx1"/>
                        </a:solidFill>
                        <a:effectLst/>
                        <a:latin typeface="Cambria Math" panose="02040503050406030204" pitchFamily="18" charset="0"/>
                        <a:ea typeface="MS Mincho" panose="02020609040205080304" pitchFamily="49" charset="-128"/>
                        <a:cs typeface="Times New Roman" panose="02020603050405020304" pitchFamily="18" charset="0"/>
                      </a:rPr>
                      <m:t>𝑎</m:t>
                    </m:r>
                  </m:oMath>
                </a14:m>
                <a:r>
                  <a:rPr kumimoji="0" lang="en-US" altLang="ja-JP" b="0" i="0" u="none" strike="noStrike" cap="none" normalizeH="0" baseline="0" dirty="0" smtClean="0">
                    <a:ln>
                      <a:noFill/>
                    </a:ln>
                    <a:solidFill>
                      <a:schemeClr val="tx1"/>
                    </a:solidFill>
                    <a:effectLst/>
                    <a:ea typeface="MS Mincho" panose="02020609040205080304" pitchFamily="49" charset="-128"/>
                    <a:cs typeface="Times New Roman" panose="02020603050405020304" pitchFamily="18" charset="0"/>
                  </a:rPr>
                  <a:t>, </a:t>
                </a:r>
                <a14:m>
                  <m:oMath xmlns:m="http://schemas.openxmlformats.org/officeDocument/2006/math">
                    <m:sSubSup>
                      <m:sSubSupPr>
                        <m:ctrlPr>
                          <a:rPr kumimoji="0" lang="en-US" altLang="ja-JP" b="0" i="1" u="none" strike="noStrike" cap="none" normalizeH="0" baseline="0" smtClean="0">
                            <a:ln>
                              <a:noFill/>
                            </a:ln>
                            <a:solidFill>
                              <a:schemeClr val="tx1"/>
                            </a:solidFill>
                            <a:effectLst/>
                            <a:latin typeface="Cambria Math" panose="02040503050406030204" pitchFamily="18" charset="0"/>
                            <a:ea typeface="MS Mincho" panose="02020609040205080304" pitchFamily="49" charset="-128"/>
                            <a:cs typeface="Times New Roman" panose="02020603050405020304" pitchFamily="18" charset="0"/>
                          </a:rPr>
                        </m:ctrlPr>
                      </m:sSubSupPr>
                      <m:e>
                        <m:r>
                          <a:rPr kumimoji="0" lang="en-US" altLang="ja-JP" b="0" i="1" u="none" strike="noStrike" cap="none" normalizeH="0" baseline="0" smtClean="0">
                            <a:ln>
                              <a:noFill/>
                            </a:ln>
                            <a:solidFill>
                              <a:schemeClr val="tx1"/>
                            </a:solidFill>
                            <a:effectLst/>
                            <a:latin typeface="Cambria Math" panose="02040503050406030204" pitchFamily="18" charset="0"/>
                            <a:ea typeface="MS Mincho" panose="02020609040205080304" pitchFamily="49" charset="-128"/>
                            <a:cs typeface="Times New Roman" panose="02020603050405020304" pitchFamily="18" charset="0"/>
                          </a:rPr>
                          <m:t>𝑡</m:t>
                        </m:r>
                      </m:e>
                      <m:sub>
                        <m:r>
                          <a:rPr kumimoji="0" lang="en-US" altLang="ja-JP" b="0" i="1" u="none" strike="noStrike" cap="none" normalizeH="0" baseline="0" smtClean="0">
                            <a:ln>
                              <a:noFill/>
                            </a:ln>
                            <a:solidFill>
                              <a:schemeClr val="tx1"/>
                            </a:solidFill>
                            <a:effectLst/>
                            <a:latin typeface="Cambria Math" panose="02040503050406030204" pitchFamily="18" charset="0"/>
                            <a:ea typeface="MS Mincho" panose="02020609040205080304" pitchFamily="49" charset="-128"/>
                            <a:cs typeface="Times New Roman" panose="02020603050405020304" pitchFamily="18" charset="0"/>
                          </a:rPr>
                          <m:t>𝑚𝑎𝑥</m:t>
                        </m:r>
                      </m:sub>
                      <m:sup>
                        <m:r>
                          <a:rPr kumimoji="0" lang="en-US" altLang="ja-JP" b="0" i="1" u="none" strike="noStrike" cap="none" normalizeH="0" baseline="0" smtClean="0">
                            <a:ln>
                              <a:noFill/>
                            </a:ln>
                            <a:solidFill>
                              <a:schemeClr val="tx1"/>
                            </a:solidFill>
                            <a:effectLst/>
                            <a:latin typeface="Cambria Math" panose="02040503050406030204" pitchFamily="18" charset="0"/>
                            <a:ea typeface="MS Mincho" panose="02020609040205080304" pitchFamily="49" charset="-128"/>
                            <a:cs typeface="Times New Roman" panose="02020603050405020304" pitchFamily="18" charset="0"/>
                          </a:rPr>
                          <m:t>𝑎</m:t>
                        </m:r>
                      </m:sup>
                    </m:sSubSup>
                  </m:oMath>
                </a14:m>
                <a:r>
                  <a:rPr kumimoji="0" lang="en-US" altLang="ja-JP" b="0" i="0" u="none" strike="noStrike" cap="none" normalizeH="0" baseline="0" dirty="0" smtClean="0">
                    <a:ln>
                      <a:noFill/>
                    </a:ln>
                    <a:solidFill>
                      <a:schemeClr val="tx1"/>
                    </a:solidFill>
                    <a:effectLst/>
                    <a:ea typeface="MS Mincho" panose="02020609040205080304" pitchFamily="49" charset="-128"/>
                    <a:cs typeface="Times New Roman" panose="02020603050405020304" pitchFamily="18" charset="0"/>
                  </a:rPr>
                  <a:t> , this term of negotiation is rejected.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b="0" i="0" u="none" strike="noStrike" cap="none" normalizeH="0" baseline="0" dirty="0" smtClean="0">
                  <a:ln>
                    <a:noFill/>
                  </a:ln>
                  <a:solidFill>
                    <a:schemeClr val="tx1"/>
                  </a:solidFill>
                  <a:effectLst/>
                  <a:ea typeface="MS Mincho" panose="02020609040205080304" pitchFamily="49" charset="-128"/>
                  <a:cs typeface="Times New Roman" panose="02020603050405020304" pitchFamily="18" charset="0"/>
                </a:endParaRPr>
              </a:p>
              <a:p>
                <a:pPr lvl="0" defTabSz="914400" eaLnBrk="0" fontAlgn="base" hangingPunct="0">
                  <a:spcBef>
                    <a:spcPct val="0"/>
                  </a:spcBef>
                  <a:spcAft>
                    <a:spcPct val="0"/>
                  </a:spcAft>
                </a:pPr>
                <a:r>
                  <a:rPr kumimoji="0" lang="en-US" altLang="ja-JP" b="0" i="0" u="none" strike="noStrike" cap="none" normalizeH="0" baseline="0" dirty="0" smtClean="0">
                    <a:ln>
                      <a:noFill/>
                    </a:ln>
                    <a:solidFill>
                      <a:schemeClr val="tx1"/>
                    </a:solidFill>
                    <a:effectLst/>
                    <a:ea typeface="MS Mincho" panose="02020609040205080304" pitchFamily="49" charset="-128"/>
                    <a:cs typeface="Times New Roman" panose="02020603050405020304" pitchFamily="18" charset="0"/>
                  </a:rPr>
                  <a:t>Otherwise, the agent conducts comparison between the scores of the offer </a:t>
                </a:r>
                <a14:m>
                  <m:oMath xmlns:m="http://schemas.openxmlformats.org/officeDocument/2006/math">
                    <m:sSubSup>
                      <m:sSubSupPr>
                        <m:ctrlPr>
                          <a:rPr lang="en-US" altLang="ja-JP" i="1" dirty="0">
                            <a:latin typeface="Cambria Math" panose="02040503050406030204" pitchFamily="18" charset="0"/>
                            <a:ea typeface="MS Mincho" panose="02020609040205080304" pitchFamily="49" charset="-128"/>
                            <a:cs typeface="Times New Roman" panose="02020603050405020304" pitchFamily="18" charset="0"/>
                          </a:rPr>
                        </m:ctrlPr>
                      </m:sSubSupPr>
                      <m:e>
                        <m:r>
                          <a:rPr lang="en-US" altLang="ja-JP" i="1" dirty="0">
                            <a:latin typeface="Cambria Math" panose="02040503050406030204" pitchFamily="18" charset="0"/>
                            <a:ea typeface="MS Mincho" panose="02020609040205080304" pitchFamily="49" charset="-128"/>
                            <a:cs typeface="Times New Roman" panose="02020603050405020304" pitchFamily="18" charset="0"/>
                          </a:rPr>
                          <m:t>𝑥</m:t>
                        </m:r>
                      </m:e>
                      <m:sub>
                        <m:r>
                          <a:rPr lang="en-US" altLang="ja-JP" i="1" dirty="0">
                            <a:latin typeface="Cambria Math" panose="02040503050406030204" pitchFamily="18" charset="0"/>
                            <a:ea typeface="MS Mincho" panose="02020609040205080304" pitchFamily="49" charset="-128"/>
                            <a:cs typeface="Times New Roman" panose="02020603050405020304" pitchFamily="18" charset="0"/>
                          </a:rPr>
                          <m:t>𝑏</m:t>
                        </m:r>
                        <m:r>
                          <a:rPr lang="en-US" altLang="ja-JP" i="1" dirty="0">
                            <a:latin typeface="Cambria Math" panose="02040503050406030204" pitchFamily="18" charset="0"/>
                            <a:ea typeface="Cambria Math" panose="02040503050406030204" pitchFamily="18" charset="0"/>
                            <a:cs typeface="Times New Roman" panose="02020603050405020304" pitchFamily="18" charset="0"/>
                          </a:rPr>
                          <m:t>→</m:t>
                        </m:r>
                        <m:r>
                          <a:rPr lang="en-US" altLang="ja-JP" i="1" dirty="0">
                            <a:latin typeface="Cambria Math" panose="02040503050406030204" pitchFamily="18" charset="0"/>
                            <a:ea typeface="Cambria Math" panose="02040503050406030204" pitchFamily="18" charset="0"/>
                            <a:cs typeface="Times New Roman" panose="02020603050405020304" pitchFamily="18" charset="0"/>
                          </a:rPr>
                          <m:t>𝑎</m:t>
                        </m:r>
                      </m:sub>
                      <m:sup>
                        <m:r>
                          <a:rPr lang="en-US" altLang="ja-JP" i="1" dirty="0">
                            <a:latin typeface="Cambria Math" panose="02040503050406030204" pitchFamily="18" charset="0"/>
                            <a:ea typeface="MS Mincho" panose="02020609040205080304" pitchFamily="49" charset="-128"/>
                            <a:cs typeface="Times New Roman" panose="02020603050405020304" pitchFamily="18" charset="0"/>
                          </a:rPr>
                          <m:t>𝑡</m:t>
                        </m:r>
                      </m:sup>
                    </m:sSubSup>
                  </m:oMath>
                </a14:m>
                <a:r>
                  <a:rPr kumimoji="0" lang="en-US" altLang="ja-JP" b="0" i="0" u="none" strike="noStrike" cap="none" normalizeH="0" baseline="0" dirty="0" smtClean="0">
                    <a:ln>
                      <a:noFill/>
                    </a:ln>
                    <a:solidFill>
                      <a:schemeClr val="tx1"/>
                    </a:solidFill>
                    <a:effectLst/>
                    <a:ea typeface="MS Mincho" panose="02020609040205080304" pitchFamily="49" charset="-128"/>
                    <a:cs typeface="Times New Roman" panose="02020603050405020304" pitchFamily="18" charset="0"/>
                  </a:rPr>
                  <a:t> and counter-offer </a:t>
                </a:r>
                <a14:m>
                  <m:oMath xmlns:m="http://schemas.openxmlformats.org/officeDocument/2006/math">
                    <m:sSubSup>
                      <m:sSubSupPr>
                        <m:ctrlPr>
                          <a:rPr lang="en-US" altLang="ja-JP" i="1" dirty="0">
                            <a:latin typeface="Cambria Math" panose="02040503050406030204" pitchFamily="18" charset="0"/>
                            <a:ea typeface="MS Mincho" panose="02020609040205080304" pitchFamily="49" charset="-128"/>
                            <a:cs typeface="Times New Roman" panose="02020603050405020304" pitchFamily="18" charset="0"/>
                          </a:rPr>
                        </m:ctrlPr>
                      </m:sSubSupPr>
                      <m:e>
                        <m:r>
                          <a:rPr lang="en-US" altLang="ja-JP" i="1" dirty="0">
                            <a:latin typeface="Cambria Math" panose="02040503050406030204" pitchFamily="18" charset="0"/>
                            <a:ea typeface="MS Mincho" panose="02020609040205080304" pitchFamily="49" charset="-128"/>
                            <a:cs typeface="Times New Roman" panose="02020603050405020304" pitchFamily="18" charset="0"/>
                          </a:rPr>
                          <m:t>𝑥</m:t>
                        </m:r>
                      </m:e>
                      <m:sub>
                        <m:r>
                          <a:rPr lang="en-US" altLang="ja-JP" b="0" i="1" dirty="0" smtClean="0">
                            <a:latin typeface="Cambria Math" panose="02040503050406030204" pitchFamily="18" charset="0"/>
                            <a:ea typeface="MS Mincho" panose="02020609040205080304" pitchFamily="49" charset="-128"/>
                            <a:cs typeface="Times New Roman" panose="02020603050405020304" pitchFamily="18" charset="0"/>
                          </a:rPr>
                          <m:t>𝑎</m:t>
                        </m:r>
                        <m:r>
                          <a:rPr lang="en-US" altLang="ja-JP" i="1" dirty="0">
                            <a:latin typeface="Cambria Math" panose="02040503050406030204" pitchFamily="18" charset="0"/>
                            <a:ea typeface="Cambria Math" panose="02040503050406030204" pitchFamily="18" charset="0"/>
                            <a:cs typeface="Times New Roman" panose="02020603050405020304" pitchFamily="18" charset="0"/>
                          </a:rPr>
                          <m:t>→</m:t>
                        </m:r>
                        <m:r>
                          <a:rPr lang="en-US" altLang="ja-JP" b="0" i="1" dirty="0" smtClean="0">
                            <a:latin typeface="Cambria Math" panose="02040503050406030204" pitchFamily="18" charset="0"/>
                            <a:ea typeface="Cambria Math" panose="02040503050406030204" pitchFamily="18" charset="0"/>
                            <a:cs typeface="Times New Roman" panose="02020603050405020304" pitchFamily="18" charset="0"/>
                          </a:rPr>
                          <m:t>𝑏</m:t>
                        </m:r>
                      </m:sub>
                      <m:sup>
                        <m:r>
                          <a:rPr lang="en-US" altLang="ja-JP" i="1" dirty="0">
                            <a:latin typeface="Cambria Math" panose="02040503050406030204" pitchFamily="18" charset="0"/>
                            <a:ea typeface="MS Mincho" panose="02020609040205080304" pitchFamily="49" charset="-128"/>
                            <a:cs typeface="Times New Roman" panose="02020603050405020304" pitchFamily="18" charset="0"/>
                          </a:rPr>
                          <m:t>𝑡</m:t>
                        </m:r>
                        <m:r>
                          <a:rPr lang="en-US" altLang="ja-JP" i="1" dirty="0">
                            <a:latin typeface="Cambria Math" panose="02040503050406030204" pitchFamily="18" charset="0"/>
                            <a:ea typeface="MS Mincho" panose="02020609040205080304" pitchFamily="49" charset="-128"/>
                            <a:cs typeface="Times New Roman" panose="02020603050405020304" pitchFamily="18" charset="0"/>
                          </a:rPr>
                          <m:t>‘</m:t>
                        </m:r>
                      </m:sup>
                    </m:sSubSup>
                  </m:oMath>
                </a14:m>
                <a:r>
                  <a:rPr kumimoji="0" lang="en-US" altLang="ja-JP" b="0" i="0" u="none" strike="noStrike" cap="none" normalizeH="0" baseline="0" dirty="0" smtClean="0">
                    <a:ln>
                      <a:noFill/>
                    </a:ln>
                    <a:solidFill>
                      <a:schemeClr val="tx1"/>
                    </a:solidFill>
                    <a:effectLst/>
                    <a:ea typeface="MS Mincho" panose="02020609040205080304" pitchFamily="49" charset="-128"/>
                    <a:cs typeface="Times New Roman" panose="02020603050405020304" pitchFamily="18" charset="0"/>
                  </a:rPr>
                  <a:t>. </a:t>
                </a:r>
              </a:p>
              <a:p>
                <a:pPr marL="742950" lvl="1" indent="-285750" defTabSz="914400" eaLnBrk="0" fontAlgn="base" hangingPunct="0">
                  <a:spcBef>
                    <a:spcPct val="0"/>
                  </a:spcBef>
                  <a:spcAft>
                    <a:spcPct val="0"/>
                  </a:spcAft>
                  <a:buFont typeface="Wingdings" panose="05000000000000000000" pitchFamily="2" charset="2"/>
                  <a:buChar char="Ø"/>
                </a:pPr>
                <a:r>
                  <a:rPr kumimoji="0" lang="en-US" altLang="ja-JP" b="0" i="0" u="none" strike="noStrike" cap="none" normalizeH="0" baseline="0" dirty="0" smtClean="0">
                    <a:ln>
                      <a:noFill/>
                    </a:ln>
                    <a:solidFill>
                      <a:schemeClr val="tx1"/>
                    </a:solidFill>
                    <a:effectLst/>
                    <a:ea typeface="MS Mincho" panose="02020609040205080304" pitchFamily="49" charset="-128"/>
                    <a:cs typeface="Times New Roman" panose="02020603050405020304" pitchFamily="18" charset="0"/>
                  </a:rPr>
                  <a:t>If the offer from opponent is higher, then agent accepts this offer and makes agreement. </a:t>
                </a:r>
              </a:p>
              <a:p>
                <a:pPr marL="742950" lvl="1" indent="-285750" defTabSz="914400" eaLnBrk="0" fontAlgn="base" hangingPunct="0">
                  <a:spcBef>
                    <a:spcPct val="0"/>
                  </a:spcBef>
                  <a:spcAft>
                    <a:spcPct val="0"/>
                  </a:spcAft>
                  <a:buFont typeface="Wingdings" panose="05000000000000000000" pitchFamily="2" charset="2"/>
                  <a:buChar char="Ø"/>
                </a:pPr>
                <a:r>
                  <a:rPr kumimoji="0" lang="en-US" altLang="ja-JP" b="0" i="0" u="none" strike="noStrike" cap="none" normalizeH="0" baseline="0" dirty="0" smtClean="0">
                    <a:ln>
                      <a:noFill/>
                    </a:ln>
                    <a:solidFill>
                      <a:schemeClr val="tx1"/>
                    </a:solidFill>
                    <a:effectLst/>
                    <a:ea typeface="MS Mincho" panose="02020609040205080304" pitchFamily="49" charset="-128"/>
                    <a:cs typeface="Times New Roman" panose="02020603050405020304" pitchFamily="18" charset="0"/>
                  </a:rPr>
                  <a:t>If the counter-offer is higher, then agent sends the counter-offer back to the opponent and continues the negotiation. </a:t>
                </a:r>
                <a:endParaRPr kumimoji="0" lang="en-US" altLang="ja-JP" b="0" i="0" u="none" strike="noStrike" cap="none" normalizeH="0" baseline="0" dirty="0" smtClean="0">
                  <a:ln>
                    <a:noFill/>
                  </a:ln>
                  <a:solidFill>
                    <a:schemeClr val="tx1"/>
                  </a:solidFill>
                  <a:effectLst/>
                </a:endParaRPr>
              </a:p>
            </p:txBody>
          </p:sp>
        </mc:Choice>
        <mc:Fallback xmlns="">
          <p:sp>
            <p:nvSpPr>
              <p:cNvPr id="13" name="Rectangle 9"/>
              <p:cNvSpPr>
                <a:spLocks noRot="1" noChangeAspect="1" noMove="1" noResize="1" noEditPoints="1" noAdjustHandles="1" noChangeArrowheads="1" noChangeShapeType="1" noTextEdit="1"/>
              </p:cNvSpPr>
              <p:nvPr/>
            </p:nvSpPr>
            <p:spPr bwMode="auto">
              <a:xfrm>
                <a:off x="794328" y="3985591"/>
                <a:ext cx="10347148" cy="2342757"/>
              </a:xfrm>
              <a:prstGeom prst="rect">
                <a:avLst/>
              </a:prstGeom>
              <a:blipFill rotWithShape="0">
                <a:blip r:embed="rId5"/>
                <a:stretch>
                  <a:fillRect l="-471" t="-521" r="-118" b="-390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87730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Negotiation decision functions </a:t>
            </a:r>
            <a:endParaRPr lang="en-US" dirty="0"/>
          </a:p>
        </p:txBody>
      </p:sp>
      <p:sp>
        <p:nvSpPr>
          <p:cNvPr id="8" name="Rectangle 7"/>
          <p:cNvSpPr/>
          <p:nvPr/>
        </p:nvSpPr>
        <p:spPr>
          <a:xfrm>
            <a:off x="1107531" y="2072481"/>
            <a:ext cx="3762568" cy="369332"/>
          </a:xfrm>
          <a:prstGeom prst="rect">
            <a:avLst/>
          </a:prstGeom>
        </p:spPr>
        <p:txBody>
          <a:bodyPr wrap="none">
            <a:spAutoFit/>
          </a:bodyPr>
          <a:lstStyle/>
          <a:p>
            <a:r>
              <a:rPr lang="en-US" dirty="0">
                <a:ea typeface="MS Mincho" panose="02020609040205080304" pitchFamily="49" charset="-128"/>
              </a:rPr>
              <a:t>The scoring function is determined by </a:t>
            </a:r>
            <a:endParaRPr lang="en-US" dirty="0"/>
          </a:p>
        </p:txBody>
      </p:sp>
      <mc:AlternateContent xmlns:mc="http://schemas.openxmlformats.org/markup-compatibility/2006" xmlns:a14="http://schemas.microsoft.com/office/drawing/2010/main">
        <mc:Choice Requires="a14">
          <p:sp>
            <p:nvSpPr>
              <p:cNvPr id="9" name="Rectangle 8"/>
              <p:cNvSpPr/>
              <p:nvPr/>
            </p:nvSpPr>
            <p:spPr>
              <a:xfrm>
                <a:off x="3504678" y="2640453"/>
                <a:ext cx="4524508" cy="7176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600" i="1">
                              <a:latin typeface="Cambria Math" panose="02040503050406030204" pitchFamily="18" charset="0"/>
                            </a:rPr>
                          </m:ctrlPr>
                        </m:sSupPr>
                        <m:e>
                          <m:r>
                            <a:rPr lang="en-US" sz="1600" i="1">
                              <a:latin typeface="Cambria Math" panose="02040503050406030204" pitchFamily="18" charset="0"/>
                            </a:rPr>
                            <m:t>𝑉</m:t>
                          </m:r>
                        </m:e>
                        <m:sup>
                          <m:r>
                            <a:rPr lang="en-US" sz="1600" i="1">
                              <a:latin typeface="Cambria Math" panose="02040503050406030204" pitchFamily="18" charset="0"/>
                            </a:rPr>
                            <m:t>𝑖</m:t>
                          </m:r>
                        </m:sup>
                      </m:sSup>
                      <m:d>
                        <m:dPr>
                          <m:ctrlPr>
                            <a:rPr lang="en-US" sz="1600" i="1">
                              <a:latin typeface="Cambria Math" panose="02040503050406030204" pitchFamily="18" charset="0"/>
                            </a:rPr>
                          </m:ctrlPr>
                        </m:dPr>
                        <m:e>
                          <m:r>
                            <a:rPr lang="en-US" sz="1600" i="1">
                              <a:latin typeface="Cambria Math" panose="02040503050406030204" pitchFamily="18" charset="0"/>
                            </a:rPr>
                            <m:t>𝑥</m:t>
                          </m:r>
                        </m:e>
                      </m:d>
                      <m:r>
                        <a:rPr lang="en-US" sz="1600" i="0">
                          <a:latin typeface="Cambria Math" panose="02040503050406030204" pitchFamily="18" charset="0"/>
                        </a:rPr>
                        <m:t>=</m:t>
                      </m:r>
                      <m:nary>
                        <m:naryPr>
                          <m:chr m:val="∑"/>
                          <m:limLoc m:val="undOvr"/>
                          <m:supHide m:val="on"/>
                          <m:ctrlPr>
                            <a:rPr lang="en-US" sz="1600" i="1">
                              <a:latin typeface="Cambria Math" panose="02040503050406030204" pitchFamily="18" charset="0"/>
                            </a:rPr>
                          </m:ctrlPr>
                        </m:naryPr>
                        <m:sub>
                          <m:r>
                            <a:rPr lang="en-US" sz="1600" i="0">
                              <a:latin typeface="Cambria Math" panose="02040503050406030204" pitchFamily="18" charset="0"/>
                            </a:rPr>
                            <m:t>1≤</m:t>
                          </m:r>
                          <m:r>
                            <a:rPr lang="en-US" sz="1600" i="1">
                              <a:latin typeface="Cambria Math" panose="02040503050406030204" pitchFamily="18" charset="0"/>
                            </a:rPr>
                            <m:t>𝑗</m:t>
                          </m:r>
                          <m:r>
                            <a:rPr lang="en-US" sz="1600" i="0">
                              <a:latin typeface="Cambria Math" panose="02040503050406030204" pitchFamily="18" charset="0"/>
                            </a:rPr>
                            <m:t>≤</m:t>
                          </m:r>
                          <m:r>
                            <a:rPr lang="en-US" sz="1600" i="1">
                              <a:latin typeface="Cambria Math" panose="02040503050406030204" pitchFamily="18" charset="0"/>
                            </a:rPr>
                            <m:t>𝑛</m:t>
                          </m:r>
                        </m:sub>
                        <m:sup/>
                        <m:e>
                          <m:sSubSup>
                            <m:sSubSupPr>
                              <m:ctrlPr>
                                <a:rPr lang="en-US" sz="1600" i="1">
                                  <a:latin typeface="Cambria Math" panose="02040503050406030204" pitchFamily="18" charset="0"/>
                                </a:rPr>
                              </m:ctrlPr>
                            </m:sSubSupPr>
                            <m:e>
                              <m:r>
                                <a:rPr lang="en-US" sz="1600" i="1">
                                  <a:latin typeface="Cambria Math" panose="02040503050406030204" pitchFamily="18" charset="0"/>
                                </a:rPr>
                                <m:t>𝑤</m:t>
                              </m:r>
                            </m:e>
                            <m:sub>
                              <m:r>
                                <a:rPr lang="en-US" sz="1600" i="1">
                                  <a:latin typeface="Cambria Math" panose="02040503050406030204" pitchFamily="18" charset="0"/>
                                </a:rPr>
                                <m:t>𝑗</m:t>
                              </m:r>
                            </m:sub>
                            <m:sup>
                              <m:r>
                                <a:rPr lang="en-US" sz="1600" i="1">
                                  <a:latin typeface="Cambria Math" panose="02040503050406030204" pitchFamily="18" charset="0"/>
                                </a:rPr>
                                <m:t>𝑖</m:t>
                              </m:r>
                            </m:sup>
                          </m:sSubSup>
                        </m:e>
                      </m:nary>
                      <m:sSubSup>
                        <m:sSubSupPr>
                          <m:ctrlPr>
                            <a:rPr lang="en-US" sz="1600" i="1">
                              <a:latin typeface="Cambria Math" panose="02040503050406030204" pitchFamily="18" charset="0"/>
                            </a:rPr>
                          </m:ctrlPr>
                        </m:sSubSupPr>
                        <m:e>
                          <m:r>
                            <a:rPr lang="en-US" sz="1600" i="1">
                              <a:latin typeface="Cambria Math" panose="02040503050406030204" pitchFamily="18" charset="0"/>
                            </a:rPr>
                            <m:t>𝑉</m:t>
                          </m:r>
                        </m:e>
                        <m:sub>
                          <m:r>
                            <a:rPr lang="en-US" sz="1600" i="1">
                              <a:latin typeface="Cambria Math" panose="02040503050406030204" pitchFamily="18" charset="0"/>
                            </a:rPr>
                            <m:t>𝑗</m:t>
                          </m:r>
                        </m:sub>
                        <m:sup>
                          <m:r>
                            <a:rPr lang="en-US" sz="1600" i="1">
                              <a:latin typeface="Cambria Math" panose="02040503050406030204" pitchFamily="18" charset="0"/>
                            </a:rPr>
                            <m:t>𝑖</m:t>
                          </m:r>
                        </m:sup>
                      </m:sSubSup>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𝑗</m:t>
                              </m:r>
                            </m:sub>
                          </m:sSub>
                        </m:e>
                      </m:d>
                      <m:r>
                        <a:rPr lang="en-US" sz="1600" i="0">
                          <a:latin typeface="Cambria Math" panose="02040503050406030204" pitchFamily="18" charset="0"/>
                        </a:rPr>
                        <m:t> , </m:t>
                      </m:r>
                      <m:r>
                        <a:rPr lang="en-US" sz="1600" i="1">
                          <a:latin typeface="Cambria Math" panose="02040503050406030204" pitchFamily="18" charset="0"/>
                        </a:rPr>
                        <m:t>𝑖</m:t>
                      </m:r>
                      <m:r>
                        <a:rPr lang="en-US" sz="1600" i="0">
                          <a:latin typeface="Cambria Math" panose="02040503050406030204" pitchFamily="18" charset="0"/>
                        </a:rPr>
                        <m:t>∈</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𝑎</m:t>
                          </m:r>
                          <m:r>
                            <a:rPr lang="en-US" sz="1600" i="0">
                              <a:latin typeface="Cambria Math" panose="02040503050406030204" pitchFamily="18" charset="0"/>
                            </a:rPr>
                            <m:t>,</m:t>
                          </m:r>
                          <m:r>
                            <a:rPr lang="en-US" sz="1600" i="1">
                              <a:latin typeface="Cambria Math" panose="02040503050406030204" pitchFamily="18" charset="0"/>
                            </a:rPr>
                            <m:t>𝑏</m:t>
                          </m:r>
                        </m:e>
                      </m:d>
                      <m:r>
                        <a:rPr lang="en-US" sz="1600" i="0">
                          <a:latin typeface="Cambria Math" panose="02040503050406030204" pitchFamily="18" charset="0"/>
                        </a:rPr>
                        <m:t>, </m:t>
                      </m:r>
                      <m:r>
                        <a:rPr lang="en-US" sz="1600" i="1">
                          <a:latin typeface="Cambria Math" panose="02040503050406030204" pitchFamily="18" charset="0"/>
                        </a:rPr>
                        <m:t>𝑗</m:t>
                      </m:r>
                      <m:r>
                        <a:rPr lang="en-US" sz="1600" i="0">
                          <a:latin typeface="Cambria Math" panose="02040503050406030204" pitchFamily="18" charset="0"/>
                        </a:rPr>
                        <m:t>∈</m:t>
                      </m:r>
                      <m:d>
                        <m:dPr>
                          <m:begChr m:val="{"/>
                          <m:endChr m:val="}"/>
                          <m:ctrlPr>
                            <a:rPr lang="en-US" sz="1600" i="1">
                              <a:latin typeface="Cambria Math" panose="02040503050406030204" pitchFamily="18" charset="0"/>
                            </a:rPr>
                          </m:ctrlPr>
                        </m:dPr>
                        <m:e>
                          <m:r>
                            <a:rPr lang="en-US" sz="1600" i="0">
                              <a:latin typeface="Cambria Math" panose="02040503050406030204" pitchFamily="18" charset="0"/>
                            </a:rPr>
                            <m:t>1, 2, …, </m:t>
                          </m:r>
                          <m:r>
                            <a:rPr lang="en-US" sz="1600" i="1">
                              <a:latin typeface="Cambria Math" panose="02040503050406030204" pitchFamily="18" charset="0"/>
                            </a:rPr>
                            <m:t>𝑛</m:t>
                          </m:r>
                        </m:e>
                      </m:d>
                    </m:oMath>
                  </m:oMathPara>
                </a14:m>
                <a:endParaRPr lang="en-US" sz="1600" dirty="0"/>
              </a:p>
            </p:txBody>
          </p:sp>
        </mc:Choice>
        <mc:Fallback xmlns="">
          <p:sp>
            <p:nvSpPr>
              <p:cNvPr id="9" name="Rectangle 8"/>
              <p:cNvSpPr>
                <a:spLocks noRot="1" noChangeAspect="1" noMove="1" noResize="1" noEditPoints="1" noAdjustHandles="1" noChangeArrowheads="1" noChangeShapeType="1" noTextEdit="1"/>
              </p:cNvSpPr>
              <p:nvPr/>
            </p:nvSpPr>
            <p:spPr>
              <a:xfrm>
                <a:off x="3504678" y="2640453"/>
                <a:ext cx="4524508" cy="717697"/>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107531" y="3634952"/>
                <a:ext cx="9199444" cy="703911"/>
              </a:xfrm>
              <a:prstGeom prst="rect">
                <a:avLst/>
              </a:prstGeom>
            </p:spPr>
            <p:txBody>
              <a:bodyPr wrap="square">
                <a:spAutoFit/>
              </a:bodyPr>
              <a:lstStyle/>
              <a:p>
                <a:pPr algn="just"/>
                <a:r>
                  <a:rPr lang="en-US" kern="100" dirty="0">
                    <a:ea typeface="MS Mincho" panose="02020609040205080304" pitchFamily="49" charset="-128"/>
                    <a:cs typeface="Times New Roman" panose="02020603050405020304" pitchFamily="18" charset="0"/>
                  </a:rPr>
                  <a:t>where </a:t>
                </a:r>
                <a14:m>
                  <m:oMath xmlns:m="http://schemas.openxmlformats.org/officeDocument/2006/math">
                    <m:sSubSup>
                      <m:sSubSupPr>
                        <m:ctrlPr>
                          <a:rPr lang="en-US" i="1" kern="100">
                            <a:effectLst/>
                            <a:latin typeface="Cambria Math" panose="02040503050406030204" pitchFamily="18" charset="0"/>
                            <a:ea typeface="MS Mincho" panose="02020609040205080304" pitchFamily="49" charset="-128"/>
                            <a:cs typeface="Times New Roman" panose="02020603050405020304" pitchFamily="18" charset="0"/>
                          </a:rPr>
                        </m:ctrlPr>
                      </m:sSubSupPr>
                      <m:e>
                        <m:r>
                          <a:rPr lang="en-US" i="1" kern="100">
                            <a:effectLst/>
                            <a:latin typeface="Cambria Math" panose="02040503050406030204" pitchFamily="18" charset="0"/>
                            <a:ea typeface="MS Mincho" panose="02020609040205080304" pitchFamily="49" charset="-128"/>
                            <a:cs typeface="Times New Roman" panose="02020603050405020304" pitchFamily="18" charset="0"/>
                          </a:rPr>
                          <m:t>𝑤</m:t>
                        </m:r>
                      </m:e>
                      <m:sub>
                        <m:r>
                          <a:rPr lang="en-US" i="1" kern="100">
                            <a:effectLst/>
                            <a:latin typeface="Cambria Math" panose="02040503050406030204" pitchFamily="18" charset="0"/>
                            <a:ea typeface="MS Mincho" panose="02020609040205080304" pitchFamily="49" charset="-128"/>
                            <a:cs typeface="Times New Roman" panose="02020603050405020304" pitchFamily="18" charset="0"/>
                          </a:rPr>
                          <m:t>𝑗</m:t>
                        </m:r>
                      </m:sub>
                      <m:sup>
                        <m:r>
                          <a:rPr lang="en-US" i="1" kern="100">
                            <a:effectLst/>
                            <a:latin typeface="Cambria Math" panose="02040503050406030204" pitchFamily="18" charset="0"/>
                            <a:ea typeface="MS Mincho" panose="02020609040205080304" pitchFamily="49" charset="-128"/>
                            <a:cs typeface="Times New Roman" panose="02020603050405020304" pitchFamily="18" charset="0"/>
                          </a:rPr>
                          <m:t>𝑖</m:t>
                        </m:r>
                      </m:sup>
                    </m:sSubSup>
                  </m:oMath>
                </a14:m>
                <a:r>
                  <a:rPr lang="en-US" kern="100" dirty="0">
                    <a:effectLst/>
                    <a:ea typeface="MS Mincho" panose="02020609040205080304" pitchFamily="49" charset="-128"/>
                    <a:cs typeface="Times New Roman" panose="02020603050405020304" pitchFamily="18" charset="0"/>
                  </a:rPr>
                  <a:t> is the weight of agent </a:t>
                </a:r>
                <a14:m>
                  <m:oMath xmlns:m="http://schemas.openxmlformats.org/officeDocument/2006/math">
                    <m:r>
                      <a:rPr lang="en-US" i="1" kern="100">
                        <a:effectLst/>
                        <a:latin typeface="Cambria Math" panose="02040503050406030204" pitchFamily="18" charset="0"/>
                        <a:ea typeface="MS Mincho" panose="02020609040205080304" pitchFamily="49" charset="-128"/>
                        <a:cs typeface="Times New Roman" panose="02020603050405020304" pitchFamily="18" charset="0"/>
                      </a:rPr>
                      <m:t>𝑖</m:t>
                    </m:r>
                  </m:oMath>
                </a14:m>
                <a:r>
                  <a:rPr lang="en-US" kern="100" dirty="0">
                    <a:effectLst/>
                    <a:ea typeface="MS Mincho" panose="02020609040205080304" pitchFamily="49" charset="-128"/>
                    <a:cs typeface="Times New Roman" panose="02020603050405020304" pitchFamily="18" charset="0"/>
                  </a:rPr>
                  <a:t> against issue </a:t>
                </a:r>
                <a14:m>
                  <m:oMath xmlns:m="http://schemas.openxmlformats.org/officeDocument/2006/math">
                    <m:r>
                      <a:rPr lang="en-US" i="1" kern="100">
                        <a:effectLst/>
                        <a:latin typeface="Cambria Math" panose="02040503050406030204" pitchFamily="18" charset="0"/>
                        <a:ea typeface="MS Mincho" panose="02020609040205080304" pitchFamily="49" charset="-128"/>
                        <a:cs typeface="Times New Roman" panose="02020603050405020304" pitchFamily="18" charset="0"/>
                      </a:rPr>
                      <m:t>𝑗</m:t>
                    </m:r>
                  </m:oMath>
                </a14:m>
                <a:r>
                  <a:rPr lang="en-US" kern="100" dirty="0">
                    <a:effectLst/>
                    <a:ea typeface="MS Mincho" panose="02020609040205080304" pitchFamily="49" charset="-128"/>
                    <a:cs typeface="Times New Roman" panose="02020603050405020304" pitchFamily="18" charset="0"/>
                  </a:rPr>
                  <a:t>, because each agent has different consideration of each issue, and</a:t>
                </a:r>
                <a:endParaRPr lang="en-US" sz="1400" kern="100" dirty="0">
                  <a:effectLst/>
                  <a:ea typeface="MS Mincho" panose="02020609040205080304" pitchFamily="49" charset="-128"/>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107531" y="3634952"/>
                <a:ext cx="9199444" cy="703911"/>
              </a:xfrm>
              <a:prstGeom prst="rect">
                <a:avLst/>
              </a:prstGeom>
              <a:blipFill rotWithShape="0">
                <a:blip r:embed="rId4"/>
                <a:stretch>
                  <a:fillRect l="-596" t="-1724" r="-530" b="-11207"/>
                </a:stretch>
              </a:blipFill>
            </p:spPr>
            <p:txBody>
              <a:bodyPr/>
              <a:lstStyle/>
              <a:p>
                <a:r>
                  <a:rPr lang="en-US">
                    <a:noFill/>
                  </a:rPr>
                  <a:t> </a:t>
                </a:r>
              </a:p>
            </p:txBody>
          </p:sp>
        </mc:Fallback>
      </mc:AlternateContent>
      <p:sp>
        <p:nvSpPr>
          <p:cNvPr id="13" name="Rectangle 7"/>
          <p:cNvSpPr>
            <a:spLocks noChangeArrowheads="1"/>
          </p:cNvSpPr>
          <p:nvPr/>
        </p:nvSpPr>
        <p:spPr bwMode="auto">
          <a:xfrm>
            <a:off x="4385569" y="46294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nvPr>
        </p:nvGraphicFramePr>
        <p:xfrm>
          <a:off x="3957344" y="4241546"/>
          <a:ext cx="3201798" cy="1271302"/>
        </p:xfrm>
        <a:graphic>
          <a:graphicData uri="http://schemas.openxmlformats.org/presentationml/2006/ole">
            <mc:AlternateContent xmlns:mc="http://schemas.openxmlformats.org/markup-compatibility/2006">
              <mc:Choice xmlns:v="urn:schemas-microsoft-com:vml" Requires="v">
                <p:oleObj spid="_x0000_s2058" r:id="rId5" imgW="2578100" imgH="1016000" progId="Equation.DSMT4">
                  <p:embed/>
                </p:oleObj>
              </mc:Choice>
              <mc:Fallback>
                <p:oleObj r:id="rId5" imgW="2578100" imgH="10160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7344" y="4241546"/>
                        <a:ext cx="3201798" cy="1271302"/>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15" name="Rectangle 14"/>
              <p:cNvSpPr/>
              <p:nvPr/>
            </p:nvSpPr>
            <p:spPr>
              <a:xfrm>
                <a:off x="1063142" y="5663446"/>
                <a:ext cx="8409332" cy="426912"/>
              </a:xfrm>
              <a:prstGeom prst="rect">
                <a:avLst/>
              </a:prstGeom>
            </p:spPr>
            <p:txBody>
              <a:bodyPr wrap="square">
                <a:spAutoFit/>
              </a:bodyPr>
              <a:lstStyle/>
              <a:p>
                <a:r>
                  <a:rPr lang="en-US" dirty="0">
                    <a:ea typeface="MS Mincho" panose="02020609040205080304" pitchFamily="49" charset="-128"/>
                  </a:rPr>
                  <a:t>with </a:t>
                </a:r>
                <a14:m>
                  <m:oMath xmlns:m="http://schemas.openxmlformats.org/officeDocument/2006/math">
                    <m:sSubSup>
                      <m:sSubSupPr>
                        <m:ctrlPr>
                          <a:rPr lang="en-US" i="1">
                            <a:effectLst/>
                            <a:latin typeface="Cambria Math" panose="02040503050406030204" pitchFamily="18" charset="0"/>
                            <a:ea typeface="MS Mincho" panose="02020609040205080304" pitchFamily="49" charset="-128"/>
                            <a:cs typeface="Times New Roman" panose="02020603050405020304" pitchFamily="18" charset="0"/>
                          </a:rPr>
                        </m:ctrlPr>
                      </m:sSubSupPr>
                      <m:e>
                        <m:r>
                          <a:rPr lang="en-US" i="1">
                            <a:effectLst/>
                            <a:latin typeface="Cambria Math" panose="02040503050406030204" pitchFamily="18" charset="0"/>
                            <a:ea typeface="MS Mincho" panose="02020609040205080304" pitchFamily="49" charset="-128"/>
                            <a:cs typeface="Times New Roman" panose="02020603050405020304" pitchFamily="18" charset="0"/>
                          </a:rPr>
                          <m:t>𝑥</m:t>
                        </m:r>
                      </m:e>
                      <m:sub>
                        <m:r>
                          <a:rPr lang="en-US" i="1">
                            <a:effectLst/>
                            <a:latin typeface="Cambria Math" panose="02040503050406030204" pitchFamily="18" charset="0"/>
                            <a:ea typeface="MS Mincho" panose="02020609040205080304" pitchFamily="49" charset="-128"/>
                            <a:cs typeface="Times New Roman" panose="02020603050405020304" pitchFamily="18" charset="0"/>
                          </a:rPr>
                          <m:t>𝑗</m:t>
                        </m:r>
                      </m:sub>
                      <m:sup>
                        <m:r>
                          <a:rPr lang="en-US" i="1">
                            <a:effectLst/>
                            <a:latin typeface="Cambria Math" panose="02040503050406030204" pitchFamily="18" charset="0"/>
                            <a:ea typeface="MS Mincho" panose="02020609040205080304" pitchFamily="49" charset="-128"/>
                            <a:cs typeface="Times New Roman" panose="02020603050405020304" pitchFamily="18" charset="0"/>
                          </a:rPr>
                          <m:t>𝑖</m:t>
                        </m:r>
                      </m:sup>
                    </m:sSubSup>
                    <m:r>
                      <a:rPr lang="en-US" i="1">
                        <a:effectLst/>
                        <a:latin typeface="Cambria Math" panose="02040503050406030204" pitchFamily="18" charset="0"/>
                        <a:ea typeface="MS Mincho" panose="02020609040205080304" pitchFamily="49" charset="-128"/>
                        <a:cs typeface="Times New Roman" panose="02020603050405020304" pitchFamily="18" charset="0"/>
                      </a:rPr>
                      <m:t>∈</m:t>
                    </m:r>
                    <m:d>
                      <m:dPr>
                        <m:begChr m:val="["/>
                        <m:endChr m:val="]"/>
                        <m:ctrlPr>
                          <a:rPr lang="en-US" i="1">
                            <a:effectLst/>
                            <a:latin typeface="Cambria Math" panose="02040503050406030204" pitchFamily="18" charset="0"/>
                            <a:ea typeface="MS Mincho" panose="02020609040205080304" pitchFamily="49" charset="-128"/>
                            <a:cs typeface="Times New Roman" panose="02020603050405020304" pitchFamily="18" charset="0"/>
                          </a:rPr>
                        </m:ctrlPr>
                      </m:dPr>
                      <m:e>
                        <m:sSubSup>
                          <m:sSubSupPr>
                            <m:ctrlPr>
                              <a:rPr lang="en-US" i="1">
                                <a:effectLst/>
                                <a:latin typeface="Cambria Math" panose="02040503050406030204" pitchFamily="18" charset="0"/>
                                <a:ea typeface="MS Mincho" panose="02020609040205080304" pitchFamily="49" charset="-128"/>
                                <a:cs typeface="Times New Roman" panose="02020603050405020304" pitchFamily="18" charset="0"/>
                              </a:rPr>
                            </m:ctrlPr>
                          </m:sSubSupPr>
                          <m:e>
                            <m:r>
                              <m:rPr>
                                <m:sty m:val="p"/>
                              </m:rPr>
                              <a:rPr lang="en-US">
                                <a:effectLst/>
                                <a:latin typeface="Cambria Math" panose="02040503050406030204" pitchFamily="18" charset="0"/>
                                <a:ea typeface="MS Mincho" panose="02020609040205080304" pitchFamily="49" charset="-128"/>
                                <a:cs typeface="Times New Roman" panose="02020603050405020304" pitchFamily="18" charset="0"/>
                              </a:rPr>
                              <m:t>min</m:t>
                            </m:r>
                          </m:e>
                          <m:sub>
                            <m:r>
                              <a:rPr lang="en-US" i="1">
                                <a:effectLst/>
                                <a:latin typeface="Cambria Math" panose="02040503050406030204" pitchFamily="18" charset="0"/>
                                <a:ea typeface="MS Mincho" panose="02020609040205080304" pitchFamily="49" charset="-128"/>
                                <a:cs typeface="Times New Roman" panose="02020603050405020304" pitchFamily="18" charset="0"/>
                              </a:rPr>
                              <m:t>𝑗</m:t>
                            </m:r>
                          </m:sub>
                          <m:sup>
                            <m:r>
                              <a:rPr lang="en-US" i="1">
                                <a:effectLst/>
                                <a:latin typeface="Cambria Math" panose="02040503050406030204" pitchFamily="18" charset="0"/>
                                <a:ea typeface="MS Mincho" panose="02020609040205080304" pitchFamily="49" charset="-128"/>
                                <a:cs typeface="Times New Roman" panose="02020603050405020304" pitchFamily="18" charset="0"/>
                              </a:rPr>
                              <m:t>𝑖</m:t>
                            </m:r>
                          </m:sup>
                        </m:sSubSup>
                        <m:r>
                          <a:rPr lang="en-US" i="1">
                            <a:effectLst/>
                            <a:latin typeface="Cambria Math" panose="02040503050406030204" pitchFamily="18" charset="0"/>
                            <a:ea typeface="MS Mincho" panose="02020609040205080304" pitchFamily="49" charset="-128"/>
                            <a:cs typeface="Times New Roman" panose="02020603050405020304" pitchFamily="18" charset="0"/>
                          </a:rPr>
                          <m:t>,</m:t>
                        </m:r>
                        <m:sSubSup>
                          <m:sSubSupPr>
                            <m:ctrlPr>
                              <a:rPr lang="en-US" i="1">
                                <a:effectLst/>
                                <a:latin typeface="Cambria Math" panose="02040503050406030204" pitchFamily="18" charset="0"/>
                                <a:ea typeface="MS Mincho" panose="02020609040205080304" pitchFamily="49" charset="-128"/>
                                <a:cs typeface="Times New Roman" panose="02020603050405020304" pitchFamily="18" charset="0"/>
                              </a:rPr>
                            </m:ctrlPr>
                          </m:sSubSupPr>
                          <m:e>
                            <m:r>
                              <m:rPr>
                                <m:sty m:val="p"/>
                              </m:rPr>
                              <a:rPr lang="en-US">
                                <a:effectLst/>
                                <a:latin typeface="Cambria Math" panose="02040503050406030204" pitchFamily="18" charset="0"/>
                                <a:ea typeface="MS Mincho" panose="02020609040205080304" pitchFamily="49" charset="-128"/>
                                <a:cs typeface="Times New Roman" panose="02020603050405020304" pitchFamily="18" charset="0"/>
                              </a:rPr>
                              <m:t>max</m:t>
                            </m:r>
                          </m:e>
                          <m:sub>
                            <m:r>
                              <a:rPr lang="en-US" i="1">
                                <a:effectLst/>
                                <a:latin typeface="Cambria Math" panose="02040503050406030204" pitchFamily="18" charset="0"/>
                                <a:ea typeface="MS Mincho" panose="02020609040205080304" pitchFamily="49" charset="-128"/>
                                <a:cs typeface="Times New Roman" panose="02020603050405020304" pitchFamily="18" charset="0"/>
                              </a:rPr>
                              <m:t>𝑗</m:t>
                            </m:r>
                          </m:sub>
                          <m:sup>
                            <m:r>
                              <a:rPr lang="en-US" i="1">
                                <a:effectLst/>
                                <a:latin typeface="Cambria Math" panose="02040503050406030204" pitchFamily="18" charset="0"/>
                                <a:ea typeface="MS Mincho" panose="02020609040205080304" pitchFamily="49" charset="-128"/>
                                <a:cs typeface="Times New Roman" panose="02020603050405020304" pitchFamily="18" charset="0"/>
                              </a:rPr>
                              <m:t>𝑖</m:t>
                            </m:r>
                          </m:sup>
                        </m:sSubSup>
                      </m:e>
                    </m:d>
                  </m:oMath>
                </a14:m>
                <a:r>
                  <a:rPr lang="en-US" dirty="0">
                    <a:effectLst/>
                    <a:ea typeface="MS Mincho" panose="02020609040205080304" pitchFamily="49" charset="-128"/>
                  </a:rPr>
                  <a:t> means the acceptable value range for agent </a:t>
                </a:r>
                <a14:m>
                  <m:oMath xmlns:m="http://schemas.openxmlformats.org/officeDocument/2006/math">
                    <m:r>
                      <a:rPr lang="en-US" i="1">
                        <a:effectLst/>
                        <a:latin typeface="Cambria Math" panose="02040503050406030204" pitchFamily="18" charset="0"/>
                        <a:ea typeface="MS Mincho" panose="02020609040205080304" pitchFamily="49" charset="-128"/>
                        <a:cs typeface="Times New Roman" panose="02020603050405020304" pitchFamily="18" charset="0"/>
                      </a:rPr>
                      <m:t>𝑖</m:t>
                    </m:r>
                  </m:oMath>
                </a14:m>
                <a:r>
                  <a:rPr lang="en-US" dirty="0">
                    <a:effectLst/>
                    <a:ea typeface="MS Mincho" panose="02020609040205080304" pitchFamily="49" charset="-128"/>
                  </a:rPr>
                  <a:t> against issue </a:t>
                </a:r>
                <a14:m>
                  <m:oMath xmlns:m="http://schemas.openxmlformats.org/officeDocument/2006/math">
                    <m:r>
                      <a:rPr lang="en-US" i="1">
                        <a:effectLst/>
                        <a:latin typeface="Cambria Math" panose="02040503050406030204" pitchFamily="18" charset="0"/>
                        <a:ea typeface="MS Mincho" panose="02020609040205080304" pitchFamily="49" charset="-128"/>
                        <a:cs typeface="Times New Roman" panose="02020603050405020304" pitchFamily="18" charset="0"/>
                      </a:rPr>
                      <m:t>𝑗</m:t>
                    </m:r>
                  </m:oMath>
                </a14:m>
                <a:r>
                  <a:rPr lang="en-US" dirty="0">
                    <a:effectLst/>
                    <a:ea typeface="MS Mincho" panose="02020609040205080304" pitchFamily="49" charset="-128"/>
                  </a:rPr>
                  <a:t>.</a:t>
                </a:r>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1063142" y="5663446"/>
                <a:ext cx="8409332" cy="426912"/>
              </a:xfrm>
              <a:prstGeom prst="rect">
                <a:avLst/>
              </a:prstGeom>
              <a:blipFill rotWithShape="0">
                <a:blip r:embed="rId7"/>
                <a:stretch>
                  <a:fillRect l="-580" b="-15714"/>
                </a:stretch>
              </a:blipFill>
            </p:spPr>
            <p:txBody>
              <a:bodyPr/>
              <a:lstStyle/>
              <a:p>
                <a:r>
                  <a:rPr lang="en-US">
                    <a:noFill/>
                  </a:rPr>
                  <a:t> </a:t>
                </a:r>
              </a:p>
            </p:txBody>
          </p:sp>
        </mc:Fallback>
      </mc:AlternateContent>
    </p:spTree>
    <p:extLst>
      <p:ext uri="{BB962C8B-B14F-4D97-AF65-F5344CB8AC3E}">
        <p14:creationId xmlns:p14="http://schemas.microsoft.com/office/powerpoint/2010/main" val="22812145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Capacity planning model</a:t>
            </a:r>
            <a:endParaRPr lang="en-US" dirty="0"/>
          </a:p>
        </p:txBody>
      </p:sp>
      <p:sp>
        <p:nvSpPr>
          <p:cNvPr id="3" name="Content Placeholder 2"/>
          <p:cNvSpPr>
            <a:spLocks noGrp="1"/>
          </p:cNvSpPr>
          <p:nvPr>
            <p:ph idx="1"/>
          </p:nvPr>
        </p:nvSpPr>
        <p:spPr/>
        <p:txBody>
          <a:bodyPr>
            <a:normAutofit/>
          </a:bodyPr>
          <a:lstStyle/>
          <a:p>
            <a:r>
              <a:rPr lang="en-US" dirty="0"/>
              <a:t>The capacity-planning model and corresponding </a:t>
            </a:r>
            <a:r>
              <a:rPr lang="en-US" dirty="0" smtClean="0"/>
              <a:t>algorithm for </a:t>
            </a:r>
            <a:r>
              <a:rPr lang="en-US" dirty="0"/>
              <a:t>an individual factory is used in two situations: </a:t>
            </a:r>
            <a:endParaRPr lang="en-US" dirty="0" smtClean="0"/>
          </a:p>
          <a:p>
            <a:pPr lvl="1"/>
            <a:r>
              <a:rPr lang="en-US" dirty="0" smtClean="0"/>
              <a:t>1</a:t>
            </a:r>
            <a:r>
              <a:rPr lang="en-US" dirty="0"/>
              <a:t>) </a:t>
            </a:r>
            <a:r>
              <a:rPr lang="en-US" dirty="0" smtClean="0"/>
              <a:t>Calculate the </a:t>
            </a:r>
            <a:r>
              <a:rPr lang="en-US" dirty="0"/>
              <a:t>potential profit under the proposed offer (budget </a:t>
            </a:r>
            <a:r>
              <a:rPr lang="en-US" dirty="0" smtClean="0"/>
              <a:t>allocation plan</a:t>
            </a:r>
            <a:r>
              <a:rPr lang="en-US" dirty="0"/>
              <a:t>) based on the local resources and demands; and </a:t>
            </a:r>
            <a:endParaRPr lang="en-US" dirty="0" smtClean="0"/>
          </a:p>
          <a:p>
            <a:pPr lvl="1"/>
            <a:r>
              <a:rPr lang="en-US" dirty="0" smtClean="0"/>
              <a:t>2</a:t>
            </a:r>
            <a:r>
              <a:rPr lang="en-US" dirty="0"/>
              <a:t>) </a:t>
            </a:r>
            <a:r>
              <a:rPr lang="en-US" dirty="0" smtClean="0"/>
              <a:t>evaluate if </a:t>
            </a:r>
            <a:r>
              <a:rPr lang="en-US" dirty="0"/>
              <a:t>the received offer sent by peer factory is acceptable. </a:t>
            </a:r>
            <a:endParaRPr lang="en-US" dirty="0" smtClean="0"/>
          </a:p>
          <a:p>
            <a:endParaRPr lang="en-US" dirty="0"/>
          </a:p>
          <a:p>
            <a:r>
              <a:rPr lang="en-US" dirty="0" smtClean="0"/>
              <a:t>The current </a:t>
            </a:r>
            <a:r>
              <a:rPr lang="en-US" dirty="0"/>
              <a:t>study </a:t>
            </a:r>
            <a:r>
              <a:rPr lang="en-US" dirty="0" smtClean="0"/>
              <a:t>will use </a:t>
            </a:r>
            <a:r>
              <a:rPr lang="en-US" dirty="0"/>
              <a:t>the individual-factory resource-planning </a:t>
            </a:r>
            <a:r>
              <a:rPr lang="en-US" dirty="0" smtClean="0"/>
              <a:t>and capacity-allocation model based on (Wang, K.J, and Wang, S.M., 2012) and </a:t>
            </a:r>
            <a:r>
              <a:rPr lang="en-US" dirty="0"/>
              <a:t>adds to it a budget constraint to evaluate the </a:t>
            </a:r>
            <a:r>
              <a:rPr lang="en-US" dirty="0" smtClean="0"/>
              <a:t>potential benefit </a:t>
            </a:r>
            <a:r>
              <a:rPr lang="en-US" dirty="0"/>
              <a:t>of the proposed offer, as well as to determine whether </a:t>
            </a:r>
            <a:r>
              <a:rPr lang="en-US" dirty="0" smtClean="0"/>
              <a:t>a received </a:t>
            </a:r>
            <a:r>
              <a:rPr lang="en-US" dirty="0"/>
              <a:t>offer should be accepted.</a:t>
            </a:r>
          </a:p>
        </p:txBody>
      </p:sp>
    </p:spTree>
    <p:extLst>
      <p:ext uri="{BB962C8B-B14F-4D97-AF65-F5344CB8AC3E}">
        <p14:creationId xmlns:p14="http://schemas.microsoft.com/office/powerpoint/2010/main" val="19190972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function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pPr marL="0" indent="0">
                  <a:buNone/>
                </a:pPr>
                <a14:m>
                  <m:oMathPara xmlns:m="http://schemas.openxmlformats.org/officeDocument/2006/math">
                    <m:oMathParaPr>
                      <m:jc m:val="centerGroup"/>
                    </m:oMathParaPr>
                    <m:oMath xmlns:m="http://schemas.openxmlformats.org/officeDocument/2006/math">
                      <m:r>
                        <a:rPr lang="en-US" sz="2900" b="0" i="1" smtClean="0">
                          <a:latin typeface="Cambria Math" panose="02040503050406030204" pitchFamily="18" charset="0"/>
                        </a:rPr>
                        <m:t>𝑀𝑎𝑥</m:t>
                      </m:r>
                      <m:r>
                        <a:rPr lang="en-US" sz="2900" b="0" i="1" smtClean="0">
                          <a:latin typeface="Cambria Math" panose="02040503050406030204" pitchFamily="18" charset="0"/>
                        </a:rPr>
                        <m:t> : </m:t>
                      </m:r>
                      <m:f>
                        <m:fPr>
                          <m:ctrlPr>
                            <a:rPr lang="en-US" sz="2900" b="0" i="1" smtClean="0">
                              <a:latin typeface="Cambria Math" panose="02040503050406030204" pitchFamily="18" charset="0"/>
                            </a:rPr>
                          </m:ctrlPr>
                        </m:fPr>
                        <m:num>
                          <m:sSub>
                            <m:sSubPr>
                              <m:ctrlPr>
                                <a:rPr lang="en-US" sz="2900" b="0" i="1" smtClean="0">
                                  <a:latin typeface="Cambria Math" panose="02040503050406030204" pitchFamily="18" charset="0"/>
                                </a:rPr>
                              </m:ctrlPr>
                            </m:sSubPr>
                            <m:e>
                              <m:r>
                                <a:rPr lang="en-US" sz="2900" b="0" i="1" smtClean="0">
                                  <a:latin typeface="Cambria Math" panose="02040503050406030204" pitchFamily="18" charset="0"/>
                                </a:rPr>
                                <m:t>𝐹</m:t>
                              </m:r>
                            </m:e>
                            <m:sub>
                              <m:sSup>
                                <m:sSupPr>
                                  <m:ctrlPr>
                                    <a:rPr lang="en-US" sz="2900" b="0" i="1" smtClean="0">
                                      <a:latin typeface="Cambria Math" panose="02040503050406030204" pitchFamily="18" charset="0"/>
                                    </a:rPr>
                                  </m:ctrlPr>
                                </m:sSupPr>
                                <m:e>
                                  <m:r>
                                    <a:rPr lang="en-US" sz="2900" b="0" i="1" smtClean="0">
                                      <a:latin typeface="Cambria Math" panose="02040503050406030204" pitchFamily="18" charset="0"/>
                                    </a:rPr>
                                    <m:t>𝑝</m:t>
                                  </m:r>
                                </m:e>
                                <m:sup>
                                  <m:r>
                                    <a:rPr lang="en-US" sz="2900" b="0" i="1" smtClean="0">
                                      <a:latin typeface="Cambria Math" panose="02040503050406030204" pitchFamily="18" charset="0"/>
                                    </a:rPr>
                                    <m:t>𝑒𝑛𝑑</m:t>
                                  </m:r>
                                </m:sup>
                              </m:sSup>
                            </m:sub>
                          </m:sSub>
                        </m:num>
                        <m:den>
                          <m:sSub>
                            <m:sSubPr>
                              <m:ctrlPr>
                                <a:rPr lang="en-US" sz="2900" b="0" i="1" smtClean="0">
                                  <a:latin typeface="Cambria Math" panose="02040503050406030204" pitchFamily="18" charset="0"/>
                                </a:rPr>
                              </m:ctrlPr>
                            </m:sSubPr>
                            <m:e>
                              <m:r>
                                <m:rPr>
                                  <m:sty m:val="p"/>
                                </m:rPr>
                                <a:rPr lang="el-GR" sz="2900" b="0" i="1" smtClean="0">
                                  <a:latin typeface="Cambria Math" panose="02040503050406030204" pitchFamily="18" charset="0"/>
                                  <a:ea typeface="Cambria Math" panose="02040503050406030204" pitchFamily="18" charset="0"/>
                                </a:rPr>
                                <m:t>Π</m:t>
                              </m:r>
                            </m:e>
                            <m:sub>
                              <m:r>
                                <a:rPr lang="en-US" sz="2900" b="0" i="1" smtClean="0">
                                  <a:latin typeface="Cambria Math" panose="02040503050406030204" pitchFamily="18" charset="0"/>
                                </a:rPr>
                                <m:t>𝑝</m:t>
                              </m:r>
                            </m:sub>
                          </m:sSub>
                          <m:d>
                            <m:dPr>
                              <m:ctrlPr>
                                <a:rPr lang="en-US" sz="2900" b="0" i="1" smtClean="0">
                                  <a:latin typeface="Cambria Math" panose="02040503050406030204" pitchFamily="18" charset="0"/>
                                </a:rPr>
                              </m:ctrlPr>
                            </m:dPr>
                            <m:e>
                              <m:r>
                                <a:rPr lang="en-US" sz="2900" b="0" i="1" smtClean="0">
                                  <a:latin typeface="Cambria Math" panose="02040503050406030204" pitchFamily="18" charset="0"/>
                                </a:rPr>
                                <m:t>1+</m:t>
                              </m:r>
                              <m:sSub>
                                <m:sSubPr>
                                  <m:ctrlPr>
                                    <a:rPr lang="en-US" sz="2900" b="0" i="1" smtClean="0">
                                      <a:latin typeface="Cambria Math" panose="02040503050406030204" pitchFamily="18" charset="0"/>
                                    </a:rPr>
                                  </m:ctrlPr>
                                </m:sSubPr>
                                <m:e>
                                  <m:r>
                                    <a:rPr lang="en-US" sz="2900" b="0" i="1" smtClean="0">
                                      <a:latin typeface="Cambria Math" panose="02040503050406030204" pitchFamily="18" charset="0"/>
                                    </a:rPr>
                                    <m:t>𝐼</m:t>
                                  </m:r>
                                </m:e>
                                <m:sub>
                                  <m:r>
                                    <a:rPr lang="en-US" sz="2900" b="0" i="1" smtClean="0">
                                      <a:latin typeface="Cambria Math" panose="02040503050406030204" pitchFamily="18" charset="0"/>
                                    </a:rPr>
                                    <m:t>𝑝</m:t>
                                  </m:r>
                                </m:sub>
                              </m:sSub>
                            </m:e>
                          </m:d>
                        </m:den>
                      </m:f>
                      <m:r>
                        <a:rPr lang="en-US" sz="2900" b="0" i="1" smtClean="0">
                          <a:latin typeface="Cambria Math" panose="02040503050406030204" pitchFamily="18" charset="0"/>
                        </a:rPr>
                        <m:t>−</m:t>
                      </m:r>
                      <m:nary>
                        <m:naryPr>
                          <m:chr m:val="∑"/>
                          <m:supHide m:val="on"/>
                          <m:ctrlPr>
                            <a:rPr lang="en-US" sz="2900" b="0" i="1" smtClean="0">
                              <a:latin typeface="Cambria Math" panose="02040503050406030204" pitchFamily="18" charset="0"/>
                            </a:rPr>
                          </m:ctrlPr>
                        </m:naryPr>
                        <m:sub>
                          <m:r>
                            <m:rPr>
                              <m:brk m:alnAt="7"/>
                            </m:rPr>
                            <a:rPr lang="en-US" sz="2900" b="0" i="1" smtClean="0">
                              <a:latin typeface="Cambria Math" panose="02040503050406030204" pitchFamily="18" charset="0"/>
                            </a:rPr>
                            <m:t>𝑚</m:t>
                          </m:r>
                          <m:r>
                            <a:rPr lang="en-US" sz="2900" b="0" i="1" smtClean="0">
                              <a:latin typeface="Cambria Math" panose="02040503050406030204" pitchFamily="18" charset="0"/>
                              <a:ea typeface="Cambria Math" panose="02040503050406030204" pitchFamily="18" charset="0"/>
                            </a:rPr>
                            <m:t>∈</m:t>
                          </m:r>
                          <m:r>
                            <a:rPr lang="en-US" sz="2900" b="0" i="1" smtClean="0">
                              <a:latin typeface="Cambria Math" panose="02040503050406030204" pitchFamily="18" charset="0"/>
                              <a:ea typeface="Cambria Math" panose="02040503050406030204" pitchFamily="18" charset="0"/>
                            </a:rPr>
                            <m:t>𝑀</m:t>
                          </m:r>
                        </m:sub>
                        <m:sup/>
                        <m:e>
                          <m:d>
                            <m:dPr>
                              <m:ctrlPr>
                                <a:rPr lang="en-US" sz="2900" b="0" i="1" smtClean="0">
                                  <a:latin typeface="Cambria Math" panose="02040503050406030204" pitchFamily="18" charset="0"/>
                                </a:rPr>
                              </m:ctrlPr>
                            </m:dPr>
                            <m:e>
                              <m:sSub>
                                <m:sSubPr>
                                  <m:ctrlPr>
                                    <a:rPr lang="en-US" sz="2900" i="1">
                                      <a:latin typeface="Cambria Math" panose="02040503050406030204" pitchFamily="18" charset="0"/>
                                    </a:rPr>
                                  </m:ctrlPr>
                                </m:sSubPr>
                                <m:e>
                                  <m:r>
                                    <a:rPr lang="en-US" sz="2900" i="1">
                                      <a:latin typeface="Cambria Math" panose="02040503050406030204" pitchFamily="18" charset="0"/>
                                    </a:rPr>
                                    <m:t>𝑒</m:t>
                                  </m:r>
                                </m:e>
                                <m:sub>
                                  <m:r>
                                    <a:rPr lang="en-US" sz="2900" i="1">
                                      <a:latin typeface="Cambria Math" panose="02040503050406030204" pitchFamily="18" charset="0"/>
                                    </a:rPr>
                                    <m:t>𝑚</m:t>
                                  </m:r>
                                </m:sub>
                              </m:sSub>
                              <m:r>
                                <a:rPr lang="en-US" sz="2900" b="0" i="1" smtClean="0">
                                  <a:latin typeface="Cambria Math" panose="02040503050406030204" pitchFamily="18" charset="0"/>
                                </a:rPr>
                                <m:t>−</m:t>
                              </m:r>
                              <m:sSub>
                                <m:sSubPr>
                                  <m:ctrlPr>
                                    <a:rPr lang="en-US" sz="2900" b="0" i="1" smtClean="0">
                                      <a:latin typeface="Cambria Math" panose="02040503050406030204" pitchFamily="18" charset="0"/>
                                    </a:rPr>
                                  </m:ctrlPr>
                                </m:sSubPr>
                                <m:e>
                                  <m:r>
                                    <a:rPr lang="en-US" sz="2900" b="0" i="1" smtClean="0">
                                      <a:latin typeface="Cambria Math" panose="02040503050406030204" pitchFamily="18" charset="0"/>
                                    </a:rPr>
                                    <m:t>𝑑</m:t>
                                  </m:r>
                                </m:e>
                                <m:sub>
                                  <m:r>
                                    <a:rPr lang="en-US" sz="2900" b="0" i="1" smtClean="0">
                                      <a:latin typeface="Cambria Math" panose="02040503050406030204" pitchFamily="18" charset="0"/>
                                    </a:rPr>
                                    <m:t>𝑚</m:t>
                                  </m:r>
                                </m:sub>
                              </m:sSub>
                            </m:e>
                          </m:d>
                          <m:d>
                            <m:dPr>
                              <m:ctrlPr>
                                <a:rPr lang="en-US" sz="2900" b="0" i="1" smtClean="0">
                                  <a:latin typeface="Cambria Math" panose="02040503050406030204" pitchFamily="18" charset="0"/>
                                </a:rPr>
                              </m:ctrlPr>
                            </m:dPr>
                            <m:e>
                              <m:sSub>
                                <m:sSubPr>
                                  <m:ctrlPr>
                                    <a:rPr lang="en-US" sz="2900" b="0" i="1" smtClean="0">
                                      <a:latin typeface="Cambria Math" panose="02040503050406030204" pitchFamily="18" charset="0"/>
                                    </a:rPr>
                                  </m:ctrlPr>
                                </m:sSubPr>
                                <m:e>
                                  <m:r>
                                    <a:rPr lang="en-US" sz="2900" b="0" i="1" smtClean="0">
                                      <a:latin typeface="Cambria Math" panose="02040503050406030204" pitchFamily="18" charset="0"/>
                                    </a:rPr>
                                    <m:t>𝐾</m:t>
                                  </m:r>
                                </m:e>
                                <m:sub>
                                  <m:r>
                                    <a:rPr lang="en-US" sz="2900" b="0" i="1" smtClean="0">
                                      <a:latin typeface="Cambria Math" panose="02040503050406030204" pitchFamily="18" charset="0"/>
                                    </a:rPr>
                                    <m:t>𝑚</m:t>
                                  </m:r>
                                </m:sub>
                              </m:sSub>
                              <m:r>
                                <a:rPr lang="en-US" sz="2900" b="0" i="1" smtClean="0">
                                  <a:latin typeface="Cambria Math" panose="02040503050406030204" pitchFamily="18" charset="0"/>
                                </a:rPr>
                                <m:t>−</m:t>
                              </m:r>
                              <m:sSub>
                                <m:sSubPr>
                                  <m:ctrlPr>
                                    <a:rPr lang="en-US" sz="2900" b="0" i="1" smtClean="0">
                                      <a:latin typeface="Cambria Math" panose="02040503050406030204" pitchFamily="18" charset="0"/>
                                    </a:rPr>
                                  </m:ctrlPr>
                                </m:sSubPr>
                                <m:e>
                                  <m:r>
                                    <a:rPr lang="en-US" sz="2900" b="0" i="1" smtClean="0">
                                      <a:latin typeface="Cambria Math" panose="02040503050406030204" pitchFamily="18" charset="0"/>
                                    </a:rPr>
                                    <m:t>𝐾</m:t>
                                  </m:r>
                                </m:e>
                                <m:sub>
                                  <m:r>
                                    <a:rPr lang="en-US" sz="2900" b="0" i="1" smtClean="0">
                                      <a:latin typeface="Cambria Math" panose="02040503050406030204" pitchFamily="18" charset="0"/>
                                    </a:rPr>
                                    <m:t>0,</m:t>
                                  </m:r>
                                  <m:r>
                                    <a:rPr lang="en-US" sz="2900" b="0" i="1" smtClean="0">
                                      <a:latin typeface="Cambria Math" panose="02040503050406030204" pitchFamily="18" charset="0"/>
                                    </a:rPr>
                                    <m:t>𝑚</m:t>
                                  </m:r>
                                </m:sub>
                              </m:sSub>
                            </m:e>
                          </m:d>
                        </m:e>
                      </m:nary>
                    </m:oMath>
                  </m:oMathPara>
                </a14:m>
                <a:endParaRPr lang="en-US" sz="2900" dirty="0"/>
              </a:p>
              <a:p>
                <a:pPr marL="0" indent="0">
                  <a:buNone/>
                </a:pPr>
                <a:r>
                  <a:rPr lang="en-US" dirty="0" smtClean="0"/>
                  <a:t>Where,</a:t>
                </a:r>
              </a:p>
              <a:p>
                <a:pPr marL="0" indent="0">
                  <a:buNone/>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𝑝</m:t>
                        </m:r>
                      </m:sub>
                    </m:sSub>
                  </m:oMath>
                </a14:m>
                <a:r>
                  <a:rPr lang="en-US" dirty="0" smtClean="0"/>
                  <a:t>= capital in the end of period </a:t>
                </a:r>
                <a14:m>
                  <m:oMath xmlns:m="http://schemas.openxmlformats.org/officeDocument/2006/math">
                    <m:r>
                      <a:rPr lang="en-US" b="0" i="1" smtClean="0">
                        <a:latin typeface="Cambria Math" panose="02040503050406030204" pitchFamily="18" charset="0"/>
                      </a:rPr>
                      <m:t>𝑝</m:t>
                    </m:r>
                  </m:oMath>
                </a14:m>
                <a:endParaRPr lang="en-US" dirty="0" smtClean="0"/>
              </a:p>
              <a:p>
                <a:pPr marL="0" indent="0">
                  <a:buNone/>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𝑝</m:t>
                        </m:r>
                      </m:sub>
                    </m:sSub>
                  </m:oMath>
                </a14:m>
                <a:r>
                  <a:rPr lang="en-US" dirty="0" smtClean="0"/>
                  <a:t>= capital interest rate in period </a:t>
                </a:r>
                <a14:m>
                  <m:oMath xmlns:m="http://schemas.openxmlformats.org/officeDocument/2006/math">
                    <m:r>
                      <a:rPr lang="en-US" b="0" i="1" smtClean="0">
                        <a:latin typeface="Cambria Math" panose="02040503050406030204" pitchFamily="18" charset="0"/>
                      </a:rPr>
                      <m:t>𝑝</m:t>
                    </m:r>
                  </m:oMath>
                </a14:m>
                <a:endParaRPr lang="en-US" dirty="0" smtClean="0"/>
              </a:p>
              <a:p>
                <a:pPr marL="0" indent="0">
                  <a:buNone/>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𝑚</m:t>
                        </m:r>
                      </m:sub>
                    </m:sSub>
                  </m:oMath>
                </a14:m>
                <a:r>
                  <a:rPr lang="en-US" dirty="0" smtClean="0"/>
                  <a:t>= unit cost of purchasing a resource type </a:t>
                </a:r>
                <a14:m>
                  <m:oMath xmlns:m="http://schemas.openxmlformats.org/officeDocument/2006/math">
                    <m:r>
                      <a:rPr lang="en-US" b="0" i="1" smtClean="0">
                        <a:latin typeface="Cambria Math" panose="02040503050406030204" pitchFamily="18" charset="0"/>
                      </a:rPr>
                      <m:t>𝑚</m:t>
                    </m:r>
                  </m:oMath>
                </a14:m>
                <a:endParaRPr lang="en-US" dirty="0" smtClean="0"/>
              </a:p>
              <a:p>
                <a:pPr marL="0" indent="0">
                  <a:buNone/>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𝑚</m:t>
                        </m:r>
                      </m:sub>
                    </m:sSub>
                  </m:oMath>
                </a14:m>
                <a:r>
                  <a:rPr lang="en-US" dirty="0" smtClean="0"/>
                  <a:t>= unit salvage value of phasing out a resource type </a:t>
                </a:r>
                <a14:m>
                  <m:oMath xmlns:m="http://schemas.openxmlformats.org/officeDocument/2006/math">
                    <m:r>
                      <a:rPr lang="en-US" b="0" i="1" smtClean="0">
                        <a:latin typeface="Cambria Math" panose="02040503050406030204" pitchFamily="18" charset="0"/>
                      </a:rPr>
                      <m:t>𝑚</m:t>
                    </m:r>
                  </m:oMath>
                </a14:m>
                <a:endParaRPr lang="en-US" dirty="0" smtClean="0"/>
              </a:p>
              <a:p>
                <a:pPr marL="0" indent="0">
                  <a:buNone/>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𝑚</m:t>
                        </m:r>
                      </m:sub>
                    </m:sSub>
                  </m:oMath>
                </a14:m>
                <a:r>
                  <a:rPr lang="en-US" dirty="0" smtClean="0"/>
                  <a:t>= number of in-house resource type </a:t>
                </a:r>
                <a14:m>
                  <m:oMath xmlns:m="http://schemas.openxmlformats.org/officeDocument/2006/math">
                    <m:r>
                      <a:rPr lang="en-US" b="0" i="1" smtClean="0">
                        <a:latin typeface="Cambria Math" panose="02040503050406030204" pitchFamily="18" charset="0"/>
                      </a:rPr>
                      <m:t>𝑚</m:t>
                    </m:r>
                  </m:oMath>
                </a14:m>
                <a:r>
                  <a:rPr lang="en-US" dirty="0" smtClean="0"/>
                  <a:t> during the planning horizon</a:t>
                </a:r>
              </a:p>
              <a:p>
                <a:pPr marL="0" indent="0">
                  <a:buNone/>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0,</m:t>
                        </m:r>
                        <m:r>
                          <a:rPr lang="en-US" b="0" i="1" smtClean="0">
                            <a:latin typeface="Cambria Math" panose="02040503050406030204" pitchFamily="18" charset="0"/>
                          </a:rPr>
                          <m:t>𝑚</m:t>
                        </m:r>
                      </m:sub>
                    </m:sSub>
                  </m:oMath>
                </a14:m>
                <a:r>
                  <a:rPr lang="en-US" dirty="0" smtClean="0"/>
                  <a:t>= number of resource type </a:t>
                </a:r>
                <a14:m>
                  <m:oMath xmlns:m="http://schemas.openxmlformats.org/officeDocument/2006/math">
                    <m:r>
                      <a:rPr lang="en-US" b="0" i="1" smtClean="0">
                        <a:latin typeface="Cambria Math" panose="02040503050406030204" pitchFamily="18" charset="0"/>
                      </a:rPr>
                      <m:t>𝑚</m:t>
                    </m:r>
                  </m:oMath>
                </a14:m>
                <a:r>
                  <a:rPr lang="en-US" dirty="0" smtClean="0"/>
                  <a:t> in the initial period</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737" t="-647" b="-16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8143783" y="3420188"/>
                <a:ext cx="3148614" cy="1947328"/>
              </a:xfrm>
              <a:prstGeom prst="rect">
                <a:avLst/>
              </a:prstGeom>
            </p:spPr>
            <p:txBody>
              <a:bodyPr wrap="square">
                <a:spAutoFit/>
              </a:bodyPr>
              <a:lstStyle/>
              <a:p>
                <a:r>
                  <a:rPr lang="en-US" sz="1500" dirty="0" smtClean="0"/>
                  <a:t>Here, the potential profits are calculated by profits from period</a:t>
                </a:r>
              </a:p>
              <a:p>
                <a:r>
                  <a:rPr lang="en-US" sz="1500" dirty="0"/>
                  <a:t>1 to </a:t>
                </a:r>
                <a:r>
                  <a:rPr lang="en-US" sz="1500" dirty="0" smtClean="0"/>
                  <a:t>period </a:t>
                </a:r>
                <a14:m>
                  <m:oMath xmlns:m="http://schemas.openxmlformats.org/officeDocument/2006/math">
                    <m:sSup>
                      <m:sSupPr>
                        <m:ctrlPr>
                          <a:rPr lang="en-US" sz="1500" i="1" smtClean="0">
                            <a:latin typeface="Cambria Math" panose="02040503050406030204" pitchFamily="18" charset="0"/>
                          </a:rPr>
                        </m:ctrlPr>
                      </m:sSupPr>
                      <m:e>
                        <m:r>
                          <a:rPr lang="en-US" sz="1500" b="0" i="1" smtClean="0">
                            <a:latin typeface="Cambria Math" panose="02040503050406030204" pitchFamily="18" charset="0"/>
                          </a:rPr>
                          <m:t>𝑝</m:t>
                        </m:r>
                      </m:e>
                      <m:sup>
                        <m:r>
                          <a:rPr lang="en-US" sz="1500" b="0" i="1" smtClean="0">
                            <a:latin typeface="Cambria Math" panose="02040503050406030204" pitchFamily="18" charset="0"/>
                          </a:rPr>
                          <m:t>𝑒𝑛𝑑</m:t>
                        </m:r>
                      </m:sup>
                    </m:sSup>
                  </m:oMath>
                </a14:m>
                <a:r>
                  <a:rPr lang="en-US" sz="1500" dirty="0" smtClean="0"/>
                  <a:t>, </a:t>
                </a:r>
              </a:p>
              <a:p>
                <a:endParaRPr lang="en-US" sz="1500" dirty="0"/>
              </a:p>
              <a:p>
                <a:r>
                  <a:rPr lang="en-US" sz="1500" dirty="0" smtClean="0"/>
                  <a:t>which </a:t>
                </a:r>
                <a:r>
                  <a:rPr lang="en-US" sz="1500" dirty="0"/>
                  <a:t>is equivalent to sum of the net </a:t>
                </a:r>
                <a:r>
                  <a:rPr lang="en-US" sz="1500" dirty="0" smtClean="0"/>
                  <a:t>present value </a:t>
                </a:r>
                <a:r>
                  <a:rPr lang="en-US" sz="1500" dirty="0"/>
                  <a:t>of equipment salvage and the residual budget in </a:t>
                </a:r>
                <a:r>
                  <a:rPr lang="en-US" sz="1500" dirty="0" smtClean="0"/>
                  <a:t>period </a:t>
                </a:r>
                <a14:m>
                  <m:oMath xmlns:m="http://schemas.openxmlformats.org/officeDocument/2006/math">
                    <m:sSup>
                      <m:sSupPr>
                        <m:ctrlPr>
                          <a:rPr lang="en-US" sz="1500" i="1" smtClean="0">
                            <a:latin typeface="Cambria Math" panose="02040503050406030204" pitchFamily="18" charset="0"/>
                          </a:rPr>
                        </m:ctrlPr>
                      </m:sSupPr>
                      <m:e>
                        <m:r>
                          <a:rPr lang="en-US" sz="1500" b="0" i="1" smtClean="0">
                            <a:latin typeface="Cambria Math" panose="02040503050406030204" pitchFamily="18" charset="0"/>
                          </a:rPr>
                          <m:t>𝑝</m:t>
                        </m:r>
                      </m:e>
                      <m:sup>
                        <m:r>
                          <a:rPr lang="en-US" sz="1500" b="0" i="1" smtClean="0">
                            <a:latin typeface="Cambria Math" panose="02040503050406030204" pitchFamily="18" charset="0"/>
                          </a:rPr>
                          <m:t>𝑒𝑛𝑑</m:t>
                        </m:r>
                      </m:sup>
                    </m:sSup>
                  </m:oMath>
                </a14:m>
                <a:endParaRPr lang="en-US" sz="1500" dirty="0"/>
              </a:p>
            </p:txBody>
          </p:sp>
        </mc:Choice>
        <mc:Fallback xmlns="">
          <p:sp>
            <p:nvSpPr>
              <p:cNvPr id="4" name="Rectangle 3"/>
              <p:cNvSpPr>
                <a:spLocks noRot="1" noChangeAspect="1" noMove="1" noResize="1" noEditPoints="1" noAdjustHandles="1" noChangeArrowheads="1" noChangeShapeType="1" noTextEdit="1"/>
              </p:cNvSpPr>
              <p:nvPr/>
            </p:nvSpPr>
            <p:spPr>
              <a:xfrm>
                <a:off x="8143783" y="3420188"/>
                <a:ext cx="3148614" cy="1947328"/>
              </a:xfrm>
              <a:prstGeom prst="rect">
                <a:avLst/>
              </a:prstGeom>
              <a:blipFill rotWithShape="0">
                <a:blip r:embed="rId3"/>
                <a:stretch>
                  <a:fillRect l="-775" t="-627" b="-2821"/>
                </a:stretch>
              </a:blipFill>
            </p:spPr>
            <p:txBody>
              <a:bodyPr/>
              <a:lstStyle/>
              <a:p>
                <a:r>
                  <a:rPr lang="en-US">
                    <a:noFill/>
                  </a:rPr>
                  <a:t> </a:t>
                </a:r>
              </a:p>
            </p:txBody>
          </p:sp>
        </mc:Fallback>
      </mc:AlternateContent>
    </p:spTree>
    <p:extLst>
      <p:ext uri="{BB962C8B-B14F-4D97-AF65-F5344CB8AC3E}">
        <p14:creationId xmlns:p14="http://schemas.microsoft.com/office/powerpoint/2010/main" val="25394399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Constraint 1 : Limited budget of 						negotiation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The budget provided by the headquarters </a:t>
                </a:r>
                <a:r>
                  <a:rPr lang="en-US" dirty="0"/>
                  <a:t>is limited because of the content of the </a:t>
                </a:r>
                <a:r>
                  <a:rPr lang="en-US" dirty="0" smtClean="0"/>
                  <a:t>negotiation.</a:t>
                </a:r>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𝑀</m:t>
                          </m:r>
                        </m:sub>
                        <m:sup/>
                        <m:e>
                          <m:sSub>
                            <m:sSubPr>
                              <m:ctrlPr>
                                <a:rPr lang="en-US"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𝑚</m:t>
                              </m:r>
                            </m:sub>
                          </m:sSub>
                        </m:e>
                      </m:nary>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𝑚</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0,</m:t>
                              </m:r>
                              <m:r>
                                <a:rPr lang="en-US" b="0" i="1" smtClean="0">
                                  <a:latin typeface="Cambria Math" panose="02040503050406030204" pitchFamily="18" charset="0"/>
                                </a:rPr>
                                <m:t>𝑚</m:t>
                              </m:r>
                            </m:sub>
                          </m:sSub>
                        </m:e>
                      </m:d>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𝑥𝑐</m:t>
                      </m:r>
                    </m:oMath>
                  </m:oMathPara>
                </a14:m>
                <a:endParaRPr lang="en-US" dirty="0" smtClean="0"/>
              </a:p>
              <a:p>
                <a:pPr marL="0" indent="0">
                  <a:buNone/>
                </a:pPr>
                <a:endParaRPr lang="en-US" dirty="0" smtClean="0"/>
              </a:p>
              <a:p>
                <a:pPr marL="0" indent="0">
                  <a:buNone/>
                </a:pPr>
                <a:r>
                  <a:rPr lang="en-US" dirty="0" smtClean="0"/>
                  <a:t>Here, </a:t>
                </a:r>
                <a14:m>
                  <m:oMath xmlns:m="http://schemas.openxmlformats.org/officeDocument/2006/math">
                    <m:r>
                      <a:rPr lang="en-US" b="0" i="1" smtClean="0">
                        <a:latin typeface="Cambria Math" panose="02040503050406030204" pitchFamily="18" charset="0"/>
                      </a:rPr>
                      <m:t>𝑥𝑐</m:t>
                    </m:r>
                  </m:oMath>
                </a14:m>
                <a:r>
                  <a:rPr lang="en-US" dirty="0" smtClean="0"/>
                  <a:t> is the offer value (budget) that the factory wants to evaluate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50" t="-2751"/>
                </a:stretch>
              </a:blipFill>
            </p:spPr>
            <p:txBody>
              <a:bodyPr/>
              <a:lstStyle/>
              <a:p>
                <a:r>
                  <a:rPr lang="en-US">
                    <a:noFill/>
                  </a:rPr>
                  <a:t> </a:t>
                </a:r>
              </a:p>
            </p:txBody>
          </p:sp>
        </mc:Fallback>
      </mc:AlternateContent>
    </p:spTree>
    <p:extLst>
      <p:ext uri="{BB962C8B-B14F-4D97-AF65-F5344CB8AC3E}">
        <p14:creationId xmlns:p14="http://schemas.microsoft.com/office/powerpoint/2010/main" val="41825664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Constraint 2 : required number of </a:t>
            </a:r>
            <a:br>
              <a:rPr lang="en-US" dirty="0" smtClean="0"/>
            </a:br>
            <a:r>
              <a:rPr lang="en-US" dirty="0"/>
              <a:t>	</a:t>
            </a:r>
            <a:r>
              <a:rPr lang="en-US" dirty="0" smtClean="0"/>
              <a:t>		      resources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pPr marL="0" indent="0">
                  <a:buNone/>
                </a:pPr>
                <a:r>
                  <a:rPr lang="en-US" dirty="0" smtClean="0"/>
                  <a:t>The number of existing resources must </a:t>
                </a:r>
                <a:r>
                  <a:rPr lang="en-US" dirty="0"/>
                  <a:t>be equal or larger than the </a:t>
                </a:r>
                <a:r>
                  <a:rPr lang="en-US" dirty="0" smtClean="0"/>
                  <a:t>allocated </a:t>
                </a:r>
                <a:r>
                  <a:rPr lang="en-US" dirty="0"/>
                  <a:t>capacity (</a:t>
                </a:r>
                <a:r>
                  <a:rPr lang="en-US" dirty="0" smtClean="0"/>
                  <a:t>in machine </a:t>
                </a:r>
                <a:r>
                  <a:rPr lang="en-US" dirty="0"/>
                  <a:t>quantity) to fulfill the promised </a:t>
                </a:r>
                <a:r>
                  <a:rPr lang="en-US" dirty="0" smtClean="0"/>
                  <a:t>orders.</a:t>
                </a:r>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𝐾</m:t>
                          </m:r>
                        </m:e>
                        <m:sub>
                          <m:r>
                            <a:rPr lang="en-US" sz="2600" b="0" i="1" smtClean="0">
                              <a:latin typeface="Cambria Math" panose="02040503050406030204" pitchFamily="18" charset="0"/>
                            </a:rPr>
                            <m:t>𝑚</m:t>
                          </m:r>
                        </m:sub>
                      </m:sSub>
                      <m:r>
                        <a:rPr lang="en-US" sz="2600" b="0" i="1" smtClean="0">
                          <a:latin typeface="Cambria Math" panose="02040503050406030204" pitchFamily="18" charset="0"/>
                        </a:rPr>
                        <m:t>+</m:t>
                      </m:r>
                      <m:nary>
                        <m:naryPr>
                          <m:chr m:val="∑"/>
                          <m:supHide m:val="on"/>
                          <m:ctrlPr>
                            <a:rPr lang="en-US" sz="2600" b="0" i="1" smtClean="0">
                              <a:latin typeface="Cambria Math" panose="02040503050406030204" pitchFamily="18" charset="0"/>
                            </a:rPr>
                          </m:ctrlPr>
                        </m:naryPr>
                        <m:sub>
                          <m:r>
                            <m:rPr>
                              <m:brk m:alnAt="7"/>
                            </m:rPr>
                            <a:rPr lang="en-US" sz="2600" b="0" i="1" smtClean="0">
                              <a:latin typeface="Cambria Math" panose="02040503050406030204" pitchFamily="18" charset="0"/>
                            </a:rPr>
                            <m:t>𝑧</m:t>
                          </m:r>
                        </m:sub>
                        <m:sup/>
                        <m:e>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𝑋</m:t>
                              </m:r>
                            </m:e>
                            <m:sub>
                              <m:r>
                                <a:rPr lang="en-US" sz="2600" b="0" i="1" smtClean="0">
                                  <a:latin typeface="Cambria Math" panose="02040503050406030204" pitchFamily="18" charset="0"/>
                                </a:rPr>
                                <m:t>𝑝</m:t>
                              </m:r>
                              <m:r>
                                <a:rPr lang="en-US" sz="2600" b="0" i="1" smtClean="0">
                                  <a:latin typeface="Cambria Math" panose="02040503050406030204" pitchFamily="18" charset="0"/>
                                </a:rPr>
                                <m:t>,</m:t>
                              </m:r>
                              <m:r>
                                <a:rPr lang="en-US" sz="2600" b="0" i="1" smtClean="0">
                                  <a:latin typeface="Cambria Math" panose="02040503050406030204" pitchFamily="18" charset="0"/>
                                </a:rPr>
                                <m:t>𝑚</m:t>
                              </m:r>
                              <m:r>
                                <a:rPr lang="en-US" sz="2600" b="0" i="1" smtClean="0">
                                  <a:latin typeface="Cambria Math" panose="02040503050406030204" pitchFamily="18" charset="0"/>
                                </a:rPr>
                                <m:t>,</m:t>
                              </m:r>
                              <m:r>
                                <a:rPr lang="en-US" sz="2600" b="0" i="1" smtClean="0">
                                  <a:latin typeface="Cambria Math" panose="02040503050406030204" pitchFamily="18" charset="0"/>
                                </a:rPr>
                                <m:t>𝑧</m:t>
                              </m:r>
                            </m:sub>
                          </m:sSub>
                        </m:e>
                      </m:nary>
                      <m:r>
                        <a:rPr lang="en-US" sz="2600" b="0" i="1" smtClean="0">
                          <a:latin typeface="Cambria Math" panose="02040503050406030204" pitchFamily="18" charset="0"/>
                          <a:ea typeface="Cambria Math" panose="02040503050406030204" pitchFamily="18" charset="0"/>
                        </a:rPr>
                        <m:t>≥</m:t>
                      </m:r>
                      <m:nary>
                        <m:naryPr>
                          <m:chr m:val="∑"/>
                          <m:supHide m:val="on"/>
                          <m:ctrlPr>
                            <a:rPr lang="en-US" sz="2600" b="0" i="1" smtClean="0">
                              <a:latin typeface="Cambria Math" panose="02040503050406030204" pitchFamily="18" charset="0"/>
                              <a:ea typeface="Cambria Math" panose="02040503050406030204" pitchFamily="18" charset="0"/>
                            </a:rPr>
                          </m:ctrlPr>
                        </m:naryPr>
                        <m:sub>
                          <m:r>
                            <m:rPr>
                              <m:brk m:alnAt="7"/>
                            </m:rPr>
                            <a:rPr lang="en-US" sz="2600" b="0" i="1" smtClean="0">
                              <a:latin typeface="Cambria Math" panose="02040503050406030204" pitchFamily="18" charset="0"/>
                              <a:ea typeface="Cambria Math" panose="02040503050406030204" pitchFamily="18" charset="0"/>
                            </a:rPr>
                            <m:t>𝑗</m:t>
                          </m:r>
                        </m:sub>
                        <m:sup/>
                        <m:e>
                          <m:f>
                            <m:fPr>
                              <m:ctrlPr>
                                <a:rPr lang="en-US" sz="2600" b="0" i="1" smtClean="0">
                                  <a:latin typeface="Cambria Math" panose="02040503050406030204" pitchFamily="18" charset="0"/>
                                  <a:ea typeface="Cambria Math" panose="02040503050406030204" pitchFamily="18" charset="0"/>
                                </a:rPr>
                              </m:ctrlPr>
                            </m:fPr>
                            <m:num>
                              <m:sSub>
                                <m:sSubPr>
                                  <m:ctrlPr>
                                    <a:rPr lang="en-US" sz="2600" b="0" i="1" smtClean="0">
                                      <a:latin typeface="Cambria Math" panose="02040503050406030204" pitchFamily="18" charset="0"/>
                                      <a:ea typeface="Cambria Math" panose="02040503050406030204" pitchFamily="18" charset="0"/>
                                    </a:rPr>
                                  </m:ctrlPr>
                                </m:sSubPr>
                                <m:e>
                                  <m:r>
                                    <a:rPr lang="en-US" sz="2600" b="0" i="1" smtClean="0">
                                      <a:latin typeface="Cambria Math" panose="02040503050406030204" pitchFamily="18" charset="0"/>
                                      <a:ea typeface="Cambria Math" panose="02040503050406030204" pitchFamily="18" charset="0"/>
                                    </a:rPr>
                                    <m:t>𝑐</m:t>
                                  </m:r>
                                </m:e>
                                <m:sub>
                                  <m:r>
                                    <a:rPr lang="en-US" sz="2600" b="0" i="1" smtClean="0">
                                      <a:latin typeface="Cambria Math" panose="02040503050406030204" pitchFamily="18" charset="0"/>
                                      <a:ea typeface="Cambria Math" panose="02040503050406030204" pitchFamily="18" charset="0"/>
                                    </a:rPr>
                                    <m:t>𝑚</m:t>
                                  </m:r>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𝑗</m:t>
                                  </m:r>
                                </m:sub>
                              </m:sSub>
                              <m:sSub>
                                <m:sSubPr>
                                  <m:ctrlPr>
                                    <a:rPr lang="en-US" sz="2600" b="0" i="1" smtClean="0">
                                      <a:latin typeface="Cambria Math" panose="02040503050406030204" pitchFamily="18" charset="0"/>
                                      <a:ea typeface="Cambria Math" panose="02040503050406030204" pitchFamily="18" charset="0"/>
                                    </a:rPr>
                                  </m:ctrlPr>
                                </m:sSubPr>
                                <m:e>
                                  <m:r>
                                    <a:rPr lang="en-US" sz="2600" b="0" i="1" smtClean="0">
                                      <a:latin typeface="Cambria Math" panose="02040503050406030204" pitchFamily="18" charset="0"/>
                                      <a:ea typeface="Cambria Math" panose="02040503050406030204" pitchFamily="18" charset="0"/>
                                    </a:rPr>
                                    <m:t>𝑄</m:t>
                                  </m:r>
                                </m:e>
                                <m:sub>
                                  <m:r>
                                    <a:rPr lang="en-US" sz="2600" b="0" i="1" smtClean="0">
                                      <a:latin typeface="Cambria Math" panose="02040503050406030204" pitchFamily="18" charset="0"/>
                                      <a:ea typeface="Cambria Math" panose="02040503050406030204" pitchFamily="18" charset="0"/>
                                    </a:rPr>
                                    <m:t>𝑝</m:t>
                                  </m:r>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𝑚</m:t>
                                  </m:r>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𝑗</m:t>
                                  </m:r>
                                </m:sub>
                              </m:sSub>
                            </m:num>
                            <m:den>
                              <m:sSub>
                                <m:sSubPr>
                                  <m:ctrlPr>
                                    <a:rPr lang="en-US" sz="2600" b="0" i="1" smtClean="0">
                                      <a:latin typeface="Cambria Math" panose="02040503050406030204" pitchFamily="18" charset="0"/>
                                      <a:ea typeface="Cambria Math" panose="02040503050406030204" pitchFamily="18" charset="0"/>
                                    </a:rPr>
                                  </m:ctrlPr>
                                </m:sSubPr>
                                <m:e>
                                  <m:r>
                                    <a:rPr lang="en-US" sz="2600" b="0" i="1" smtClean="0">
                                      <a:latin typeface="Cambria Math" panose="02040503050406030204" pitchFamily="18" charset="0"/>
                                      <a:ea typeface="Cambria Math" panose="02040503050406030204" pitchFamily="18" charset="0"/>
                                    </a:rPr>
                                    <m:t>𝑟</m:t>
                                  </m:r>
                                </m:e>
                                <m:sub>
                                  <m:r>
                                    <a:rPr lang="en-US" sz="2600" b="0" i="1" smtClean="0">
                                      <a:latin typeface="Cambria Math" panose="02040503050406030204" pitchFamily="18" charset="0"/>
                                      <a:ea typeface="Cambria Math" panose="02040503050406030204" pitchFamily="18" charset="0"/>
                                    </a:rPr>
                                    <m:t>𝑚</m:t>
                                  </m:r>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𝑗</m:t>
                                  </m:r>
                                </m:sub>
                              </m:sSub>
                              <m:sSub>
                                <m:sSubPr>
                                  <m:ctrlPr>
                                    <a:rPr lang="en-US" sz="2600" b="0" i="1" smtClean="0">
                                      <a:latin typeface="Cambria Math" panose="02040503050406030204" pitchFamily="18" charset="0"/>
                                      <a:ea typeface="Cambria Math" panose="02040503050406030204" pitchFamily="18" charset="0"/>
                                    </a:rPr>
                                  </m:ctrlPr>
                                </m:sSubPr>
                                <m:e>
                                  <m:r>
                                    <a:rPr lang="en-US" sz="2600" b="0" i="1" smtClean="0">
                                      <a:latin typeface="Cambria Math" panose="02040503050406030204" pitchFamily="18" charset="0"/>
                                      <a:ea typeface="Cambria Math" panose="02040503050406030204" pitchFamily="18" charset="0"/>
                                    </a:rPr>
                                    <m:t>𝑤</m:t>
                                  </m:r>
                                </m:e>
                                <m:sub>
                                  <m:r>
                                    <a:rPr lang="en-US" sz="2600" b="0" i="1" smtClean="0">
                                      <a:latin typeface="Cambria Math" panose="02040503050406030204" pitchFamily="18" charset="0"/>
                                      <a:ea typeface="Cambria Math" panose="02040503050406030204" pitchFamily="18" charset="0"/>
                                    </a:rPr>
                                    <m:t>𝑝</m:t>
                                  </m:r>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𝑚</m:t>
                                  </m:r>
                                </m:sub>
                              </m:sSub>
                              <m:sSub>
                                <m:sSubPr>
                                  <m:ctrlPr>
                                    <a:rPr lang="en-US" sz="2600" b="0" i="1" smtClean="0">
                                      <a:latin typeface="Cambria Math" panose="02040503050406030204" pitchFamily="18" charset="0"/>
                                      <a:ea typeface="Cambria Math" panose="02040503050406030204" pitchFamily="18" charset="0"/>
                                    </a:rPr>
                                  </m:ctrlPr>
                                </m:sSubPr>
                                <m:e>
                                  <m:r>
                                    <a:rPr lang="en-US" sz="2600" b="0" i="1" smtClean="0">
                                      <a:latin typeface="Cambria Math" panose="02040503050406030204" pitchFamily="18" charset="0"/>
                                      <a:ea typeface="Cambria Math" panose="02040503050406030204" pitchFamily="18" charset="0"/>
                                    </a:rPr>
                                    <m:t>𝑦</m:t>
                                  </m:r>
                                </m:e>
                                <m:sub>
                                  <m:r>
                                    <a:rPr lang="en-US" sz="2600" b="0" i="1" smtClean="0">
                                      <a:latin typeface="Cambria Math" panose="02040503050406030204" pitchFamily="18" charset="0"/>
                                      <a:ea typeface="Cambria Math" panose="02040503050406030204" pitchFamily="18" charset="0"/>
                                    </a:rPr>
                                    <m:t>𝑝</m:t>
                                  </m:r>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𝑚</m:t>
                                  </m:r>
                                </m:sub>
                              </m:sSub>
                            </m:den>
                          </m:f>
                        </m:e>
                      </m:nary>
                      <m:r>
                        <a:rPr lang="en-US" sz="2600" b="0" i="1" smtClean="0">
                          <a:latin typeface="Cambria Math" panose="02040503050406030204" pitchFamily="18" charset="0"/>
                          <a:ea typeface="Cambria Math" panose="02040503050406030204" pitchFamily="18" charset="0"/>
                        </a:rPr>
                        <m:t>  , ∀</m:t>
                      </m:r>
                      <m:r>
                        <a:rPr lang="en-US" sz="2600" b="0" i="1" smtClean="0">
                          <a:latin typeface="Cambria Math" panose="02040503050406030204" pitchFamily="18" charset="0"/>
                          <a:ea typeface="Cambria Math" panose="02040503050406030204" pitchFamily="18" charset="0"/>
                        </a:rPr>
                        <m:t>𝑝</m:t>
                      </m:r>
                      <m:r>
                        <a:rPr lang="en-US" sz="2600" b="0" i="1" smtClean="0">
                          <a:latin typeface="Cambria Math" panose="02040503050406030204" pitchFamily="18" charset="0"/>
                          <a:ea typeface="Cambria Math" panose="02040503050406030204" pitchFamily="18" charset="0"/>
                        </a:rPr>
                        <m:t>, </m:t>
                      </m:r>
                      <m:r>
                        <a:rPr lang="en-US" sz="2600" b="0" i="1" smtClean="0">
                          <a:latin typeface="Cambria Math" panose="02040503050406030204" pitchFamily="18" charset="0"/>
                          <a:ea typeface="Cambria Math" panose="02040503050406030204" pitchFamily="18" charset="0"/>
                        </a:rPr>
                        <m:t>𝑚</m:t>
                      </m:r>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𝑀</m:t>
                      </m:r>
                    </m:oMath>
                  </m:oMathPara>
                </a14:m>
                <a:endParaRPr lang="en-US" sz="2600" dirty="0" smtClean="0"/>
              </a:p>
              <a:p>
                <a:pPr marL="0" indent="0">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𝑧</m:t>
                        </m:r>
                      </m:sub>
                    </m:sSub>
                  </m:oMath>
                </a14:m>
                <a:r>
                  <a:rPr lang="en-US" dirty="0" smtClean="0"/>
                  <a:t>= number of resource type </a:t>
                </a:r>
                <a14:m>
                  <m:oMath xmlns:m="http://schemas.openxmlformats.org/officeDocument/2006/math">
                    <m:r>
                      <a:rPr lang="en-US" b="0" i="1" smtClean="0">
                        <a:latin typeface="Cambria Math" panose="02040503050406030204" pitchFamily="18" charset="0"/>
                      </a:rPr>
                      <m:t>𝑚</m:t>
                    </m:r>
                  </m:oMath>
                </a14:m>
                <a:r>
                  <a:rPr lang="en-US" dirty="0" smtClean="0"/>
                  <a:t> associated with resource acquisition alternative </a:t>
                </a:r>
                <a14:m>
                  <m:oMath xmlns:m="http://schemas.openxmlformats.org/officeDocument/2006/math">
                    <m:r>
                      <a:rPr lang="en-US" b="0" i="1" smtClean="0">
                        <a:latin typeface="Cambria Math" panose="02040503050406030204" pitchFamily="18" charset="0"/>
                      </a:rPr>
                      <m:t>𝑧</m:t>
                    </m:r>
                  </m:oMath>
                </a14:m>
                <a:r>
                  <a:rPr lang="en-US" dirty="0" smtClean="0"/>
                  <a:t> in period </a:t>
                </a:r>
                <a14:m>
                  <m:oMath xmlns:m="http://schemas.openxmlformats.org/officeDocument/2006/math">
                    <m:r>
                      <a:rPr lang="en-US" b="0" i="1" smtClean="0">
                        <a:latin typeface="Cambria Math" panose="02040503050406030204" pitchFamily="18" charset="0"/>
                      </a:rPr>
                      <m:t>𝑝</m:t>
                    </m:r>
                  </m:oMath>
                </a14:m>
                <a:endParaRPr lang="en-US" dirty="0" smtClean="0"/>
              </a:p>
              <a:p>
                <a:pPr marL="0" indent="0">
                  <a:buNone/>
                </a:pP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𝑐</m:t>
                        </m:r>
                      </m:e>
                      <m:sub>
                        <m:r>
                          <a:rPr lang="en-US" i="1">
                            <a:latin typeface="Cambria Math" panose="02040503050406030204" pitchFamily="18" charset="0"/>
                            <a:ea typeface="Cambria Math" panose="02040503050406030204" pitchFamily="18" charset="0"/>
                          </a:rPr>
                          <m:t>𝑚</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sub>
                    </m:sSub>
                  </m:oMath>
                </a14:m>
                <a:r>
                  <a:rPr lang="en-US" dirty="0" smtClean="0"/>
                  <a:t>= product-resource capabilities for product </a:t>
                </a:r>
                <a14:m>
                  <m:oMath xmlns:m="http://schemas.openxmlformats.org/officeDocument/2006/math">
                    <m:r>
                      <a:rPr lang="en-US" b="0" i="1" smtClean="0">
                        <a:latin typeface="Cambria Math" panose="02040503050406030204" pitchFamily="18" charset="0"/>
                      </a:rPr>
                      <m:t>𝑗</m:t>
                    </m:r>
                  </m:oMath>
                </a14:m>
                <a:r>
                  <a:rPr lang="en-US" dirty="0" smtClean="0"/>
                  <a:t> associated with main resource type </a:t>
                </a:r>
                <a14:m>
                  <m:oMath xmlns:m="http://schemas.openxmlformats.org/officeDocument/2006/math">
                    <m:r>
                      <a:rPr lang="en-US" b="0" i="1" smtClean="0">
                        <a:latin typeface="Cambria Math" panose="02040503050406030204" pitchFamily="18" charset="0"/>
                      </a:rPr>
                      <m:t>𝑚</m:t>
                    </m:r>
                  </m:oMath>
                </a14:m>
                <a:r>
                  <a:rPr lang="en-US" dirty="0" smtClean="0"/>
                  <a:t>. 	</a:t>
                </a:r>
              </a:p>
              <a:p>
                <a:pPr marL="0" indent="0">
                  <a:buNone/>
                </a:pPr>
                <a:r>
                  <a:rPr lang="en-US" dirty="0">
                    <a:ea typeface="Cambria Math" panose="02040503050406030204" pitchFamily="18" charset="0"/>
                  </a:rPr>
                  <a: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𝑐</m:t>
                        </m:r>
                      </m:e>
                      <m:sub>
                        <m:r>
                          <a:rPr lang="en-US" i="1">
                            <a:latin typeface="Cambria Math" panose="02040503050406030204" pitchFamily="18" charset="0"/>
                            <a:ea typeface="Cambria Math" panose="02040503050406030204" pitchFamily="18" charset="0"/>
                          </a:rPr>
                          <m:t>𝑚</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sub>
                    </m:sSub>
                  </m:oMath>
                </a14:m>
                <a:r>
                  <a:rPr lang="en-US" dirty="0"/>
                  <a:t>= </a:t>
                </a:r>
                <a:r>
                  <a:rPr lang="en-US" dirty="0" smtClean="0"/>
                  <a:t>1, if main resource type </a:t>
                </a:r>
                <a14:m>
                  <m:oMath xmlns:m="http://schemas.openxmlformats.org/officeDocument/2006/math">
                    <m:r>
                      <a:rPr lang="en-US" b="0" i="1" smtClean="0">
                        <a:latin typeface="Cambria Math" panose="02040503050406030204" pitchFamily="18" charset="0"/>
                      </a:rPr>
                      <m:t>𝑚</m:t>
                    </m:r>
                  </m:oMath>
                </a14:m>
                <a:r>
                  <a:rPr lang="en-US" dirty="0" smtClean="0"/>
                  <a:t> can conduct product </a:t>
                </a:r>
                <a14:m>
                  <m:oMath xmlns:m="http://schemas.openxmlformats.org/officeDocument/2006/math">
                    <m:r>
                      <a:rPr lang="en-US" b="0" i="1" smtClean="0">
                        <a:latin typeface="Cambria Math" panose="02040503050406030204" pitchFamily="18" charset="0"/>
                      </a:rPr>
                      <m:t>𝑗</m:t>
                    </m:r>
                  </m:oMath>
                </a14:m>
                <a:r>
                  <a:rPr lang="en-US" dirty="0" smtClean="0"/>
                  <a:t> ; </a:t>
                </a:r>
              </a:p>
              <a:p>
                <a:pPr marL="0" indent="0">
                  <a:buNone/>
                </a:pPr>
                <a:r>
                  <a:rPr lang="en-US" dirty="0">
                    <a:ea typeface="Cambria Math" panose="02040503050406030204" pitchFamily="18" charset="0"/>
                  </a:rPr>
                  <a: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𝑐</m:t>
                        </m:r>
                      </m:e>
                      <m:sub>
                        <m:r>
                          <a:rPr lang="en-US" i="1">
                            <a:latin typeface="Cambria Math" panose="02040503050406030204" pitchFamily="18" charset="0"/>
                            <a:ea typeface="Cambria Math" panose="02040503050406030204" pitchFamily="18" charset="0"/>
                          </a:rPr>
                          <m:t>𝑚</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sub>
                    </m:sSub>
                  </m:oMath>
                </a14:m>
                <a:r>
                  <a:rPr lang="en-US" dirty="0"/>
                  <a:t>= </a:t>
                </a:r>
                <a:r>
                  <a:rPr lang="en-US" dirty="0" smtClean="0"/>
                  <a:t>0, otherwise</a:t>
                </a:r>
              </a:p>
              <a:p>
                <a:pPr marL="0" indent="0">
                  <a:buNone/>
                </a:pP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𝑄</m:t>
                        </m:r>
                      </m:e>
                      <m:sub>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sub>
                    </m:sSub>
                  </m:oMath>
                </a14:m>
                <a:r>
                  <a:rPr lang="en-US" dirty="0" smtClean="0"/>
                  <a:t>= quantity of product </a:t>
                </a:r>
                <a14:m>
                  <m:oMath xmlns:m="http://schemas.openxmlformats.org/officeDocument/2006/math">
                    <m:r>
                      <a:rPr lang="en-US" b="0" i="1" smtClean="0">
                        <a:latin typeface="Cambria Math" panose="02040503050406030204" pitchFamily="18" charset="0"/>
                      </a:rPr>
                      <m:t>𝑗</m:t>
                    </m:r>
                  </m:oMath>
                </a14:m>
                <a:r>
                  <a:rPr lang="en-US" dirty="0" smtClean="0"/>
                  <a:t> produced by main resource type </a:t>
                </a:r>
                <a14:m>
                  <m:oMath xmlns:m="http://schemas.openxmlformats.org/officeDocument/2006/math">
                    <m:r>
                      <a:rPr lang="en-US" b="0" i="1" smtClean="0">
                        <a:latin typeface="Cambria Math" panose="02040503050406030204" pitchFamily="18" charset="0"/>
                      </a:rPr>
                      <m:t>𝑚</m:t>
                    </m:r>
                  </m:oMath>
                </a14:m>
                <a:r>
                  <a:rPr lang="en-US" dirty="0" smtClean="0"/>
                  <a:t> in period </a:t>
                </a:r>
                <a14:m>
                  <m:oMath xmlns:m="http://schemas.openxmlformats.org/officeDocument/2006/math">
                    <m:r>
                      <a:rPr lang="en-US" b="0" i="1" smtClean="0">
                        <a:latin typeface="Cambria Math" panose="02040503050406030204" pitchFamily="18" charset="0"/>
                      </a:rPr>
                      <m:t>𝑝</m:t>
                    </m:r>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567" t="-2589" b="-1780"/>
                </a:stretch>
              </a:blipFill>
            </p:spPr>
            <p:txBody>
              <a:bodyPr/>
              <a:lstStyle/>
              <a:p>
                <a:r>
                  <a:rPr lang="en-US">
                    <a:noFill/>
                  </a:rPr>
                  <a:t> </a:t>
                </a:r>
              </a:p>
            </p:txBody>
          </p:sp>
        </mc:Fallback>
      </mc:AlternateContent>
    </p:spTree>
    <p:extLst>
      <p:ext uri="{BB962C8B-B14F-4D97-AF65-F5344CB8AC3E}">
        <p14:creationId xmlns:p14="http://schemas.microsoft.com/office/powerpoint/2010/main" val="18575959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Constraint 2 : required number of </a:t>
            </a:r>
            <a:br>
              <a:rPr lang="en-US" dirty="0" smtClean="0"/>
            </a:br>
            <a:r>
              <a:rPr lang="en-US" dirty="0"/>
              <a:t>	</a:t>
            </a:r>
            <a:r>
              <a:rPr lang="en-US" dirty="0" smtClean="0"/>
              <a:t>		      resources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76656" y="2011680"/>
                <a:ext cx="10753725" cy="3954114"/>
              </a:xfrm>
            </p:spPr>
            <p:txBody>
              <a:bodyPr>
                <a:normAutofit/>
              </a:bodyPr>
              <a:lstStyle/>
              <a:p>
                <a:pPr marL="0" indent="0">
                  <a:buNone/>
                </a:pPr>
                <a:r>
                  <a:rPr lang="en-US" dirty="0" smtClean="0"/>
                  <a:t>The number of existing resources must </a:t>
                </a:r>
                <a:r>
                  <a:rPr lang="en-US" dirty="0"/>
                  <a:t>be equal or larger than the </a:t>
                </a:r>
                <a:r>
                  <a:rPr lang="en-US" dirty="0" smtClean="0"/>
                  <a:t>allocated </a:t>
                </a:r>
                <a:r>
                  <a:rPr lang="en-US" dirty="0"/>
                  <a:t>capacity (</a:t>
                </a:r>
                <a:r>
                  <a:rPr lang="en-US" dirty="0" smtClean="0"/>
                  <a:t>in machine </a:t>
                </a:r>
                <a:r>
                  <a:rPr lang="en-US" dirty="0"/>
                  <a:t>quantity) to fulfill the promised </a:t>
                </a:r>
                <a:r>
                  <a:rPr lang="en-US" dirty="0" smtClean="0"/>
                  <a:t>orders.</a:t>
                </a:r>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𝐾</m:t>
                          </m:r>
                        </m:e>
                        <m:sub>
                          <m:r>
                            <a:rPr lang="en-US" sz="2600" b="0" i="1" smtClean="0">
                              <a:latin typeface="Cambria Math" panose="02040503050406030204" pitchFamily="18" charset="0"/>
                            </a:rPr>
                            <m:t>𝑚</m:t>
                          </m:r>
                        </m:sub>
                      </m:sSub>
                      <m:r>
                        <a:rPr lang="en-US" sz="2600" b="0" i="1" smtClean="0">
                          <a:latin typeface="Cambria Math" panose="02040503050406030204" pitchFamily="18" charset="0"/>
                        </a:rPr>
                        <m:t>+</m:t>
                      </m:r>
                      <m:nary>
                        <m:naryPr>
                          <m:chr m:val="∑"/>
                          <m:supHide m:val="on"/>
                          <m:ctrlPr>
                            <a:rPr lang="en-US" sz="2600" b="0" i="1" smtClean="0">
                              <a:latin typeface="Cambria Math" panose="02040503050406030204" pitchFamily="18" charset="0"/>
                            </a:rPr>
                          </m:ctrlPr>
                        </m:naryPr>
                        <m:sub>
                          <m:r>
                            <m:rPr>
                              <m:brk m:alnAt="7"/>
                            </m:rPr>
                            <a:rPr lang="en-US" sz="2600" b="0" i="1" smtClean="0">
                              <a:latin typeface="Cambria Math" panose="02040503050406030204" pitchFamily="18" charset="0"/>
                            </a:rPr>
                            <m:t>𝑧</m:t>
                          </m:r>
                        </m:sub>
                        <m:sup/>
                        <m:e>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𝑋</m:t>
                              </m:r>
                            </m:e>
                            <m:sub>
                              <m:r>
                                <a:rPr lang="en-US" sz="2600" b="0" i="1" smtClean="0">
                                  <a:latin typeface="Cambria Math" panose="02040503050406030204" pitchFamily="18" charset="0"/>
                                </a:rPr>
                                <m:t>𝑝</m:t>
                              </m:r>
                              <m:r>
                                <a:rPr lang="en-US" sz="2600" b="0" i="1" smtClean="0">
                                  <a:latin typeface="Cambria Math" panose="02040503050406030204" pitchFamily="18" charset="0"/>
                                </a:rPr>
                                <m:t>,</m:t>
                              </m:r>
                              <m:r>
                                <a:rPr lang="en-US" sz="2600" b="0" i="1" smtClean="0">
                                  <a:latin typeface="Cambria Math" panose="02040503050406030204" pitchFamily="18" charset="0"/>
                                </a:rPr>
                                <m:t>𝑚</m:t>
                              </m:r>
                              <m:r>
                                <a:rPr lang="en-US" sz="2600" b="0" i="1" smtClean="0">
                                  <a:latin typeface="Cambria Math" panose="02040503050406030204" pitchFamily="18" charset="0"/>
                                </a:rPr>
                                <m:t>,</m:t>
                              </m:r>
                              <m:r>
                                <a:rPr lang="en-US" sz="2600" b="0" i="1" smtClean="0">
                                  <a:latin typeface="Cambria Math" panose="02040503050406030204" pitchFamily="18" charset="0"/>
                                </a:rPr>
                                <m:t>𝑧</m:t>
                              </m:r>
                            </m:sub>
                          </m:sSub>
                        </m:e>
                      </m:nary>
                      <m:r>
                        <a:rPr lang="en-US" sz="2600" b="0" i="1" smtClean="0">
                          <a:latin typeface="Cambria Math" panose="02040503050406030204" pitchFamily="18" charset="0"/>
                          <a:ea typeface="Cambria Math" panose="02040503050406030204" pitchFamily="18" charset="0"/>
                        </a:rPr>
                        <m:t>≥</m:t>
                      </m:r>
                      <m:nary>
                        <m:naryPr>
                          <m:chr m:val="∑"/>
                          <m:supHide m:val="on"/>
                          <m:ctrlPr>
                            <a:rPr lang="en-US" sz="2600" b="0" i="1" smtClean="0">
                              <a:latin typeface="Cambria Math" panose="02040503050406030204" pitchFamily="18" charset="0"/>
                              <a:ea typeface="Cambria Math" panose="02040503050406030204" pitchFamily="18" charset="0"/>
                            </a:rPr>
                          </m:ctrlPr>
                        </m:naryPr>
                        <m:sub>
                          <m:r>
                            <m:rPr>
                              <m:brk m:alnAt="7"/>
                            </m:rPr>
                            <a:rPr lang="en-US" sz="2600" b="0" i="1" smtClean="0">
                              <a:latin typeface="Cambria Math" panose="02040503050406030204" pitchFamily="18" charset="0"/>
                              <a:ea typeface="Cambria Math" panose="02040503050406030204" pitchFamily="18" charset="0"/>
                            </a:rPr>
                            <m:t>𝑗</m:t>
                          </m:r>
                        </m:sub>
                        <m:sup/>
                        <m:e>
                          <m:f>
                            <m:fPr>
                              <m:ctrlPr>
                                <a:rPr lang="en-US" sz="2600" b="0" i="1" smtClean="0">
                                  <a:latin typeface="Cambria Math" panose="02040503050406030204" pitchFamily="18" charset="0"/>
                                  <a:ea typeface="Cambria Math" panose="02040503050406030204" pitchFamily="18" charset="0"/>
                                </a:rPr>
                              </m:ctrlPr>
                            </m:fPr>
                            <m:num>
                              <m:sSub>
                                <m:sSubPr>
                                  <m:ctrlPr>
                                    <a:rPr lang="en-US" sz="2600" b="0" i="1" smtClean="0">
                                      <a:latin typeface="Cambria Math" panose="02040503050406030204" pitchFamily="18" charset="0"/>
                                      <a:ea typeface="Cambria Math" panose="02040503050406030204" pitchFamily="18" charset="0"/>
                                    </a:rPr>
                                  </m:ctrlPr>
                                </m:sSubPr>
                                <m:e>
                                  <m:r>
                                    <a:rPr lang="en-US" sz="2600" b="0" i="1" smtClean="0">
                                      <a:latin typeface="Cambria Math" panose="02040503050406030204" pitchFamily="18" charset="0"/>
                                      <a:ea typeface="Cambria Math" panose="02040503050406030204" pitchFamily="18" charset="0"/>
                                    </a:rPr>
                                    <m:t>𝑐</m:t>
                                  </m:r>
                                </m:e>
                                <m:sub>
                                  <m:r>
                                    <a:rPr lang="en-US" sz="2600" b="0" i="1" smtClean="0">
                                      <a:latin typeface="Cambria Math" panose="02040503050406030204" pitchFamily="18" charset="0"/>
                                      <a:ea typeface="Cambria Math" panose="02040503050406030204" pitchFamily="18" charset="0"/>
                                    </a:rPr>
                                    <m:t>𝑚</m:t>
                                  </m:r>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𝑗</m:t>
                                  </m:r>
                                </m:sub>
                              </m:sSub>
                              <m:sSub>
                                <m:sSubPr>
                                  <m:ctrlPr>
                                    <a:rPr lang="en-US" sz="2600" b="0" i="1" smtClean="0">
                                      <a:latin typeface="Cambria Math" panose="02040503050406030204" pitchFamily="18" charset="0"/>
                                      <a:ea typeface="Cambria Math" panose="02040503050406030204" pitchFamily="18" charset="0"/>
                                    </a:rPr>
                                  </m:ctrlPr>
                                </m:sSubPr>
                                <m:e>
                                  <m:r>
                                    <a:rPr lang="en-US" sz="2600" b="0" i="1" smtClean="0">
                                      <a:latin typeface="Cambria Math" panose="02040503050406030204" pitchFamily="18" charset="0"/>
                                      <a:ea typeface="Cambria Math" panose="02040503050406030204" pitchFamily="18" charset="0"/>
                                    </a:rPr>
                                    <m:t>𝑄</m:t>
                                  </m:r>
                                </m:e>
                                <m:sub>
                                  <m:r>
                                    <a:rPr lang="en-US" sz="2600" b="0" i="1" smtClean="0">
                                      <a:latin typeface="Cambria Math" panose="02040503050406030204" pitchFamily="18" charset="0"/>
                                      <a:ea typeface="Cambria Math" panose="02040503050406030204" pitchFamily="18" charset="0"/>
                                    </a:rPr>
                                    <m:t>𝑝</m:t>
                                  </m:r>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𝑚</m:t>
                                  </m:r>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𝑗</m:t>
                                  </m:r>
                                </m:sub>
                              </m:sSub>
                            </m:num>
                            <m:den>
                              <m:sSub>
                                <m:sSubPr>
                                  <m:ctrlPr>
                                    <a:rPr lang="en-US" sz="2600" b="0" i="1" smtClean="0">
                                      <a:latin typeface="Cambria Math" panose="02040503050406030204" pitchFamily="18" charset="0"/>
                                      <a:ea typeface="Cambria Math" panose="02040503050406030204" pitchFamily="18" charset="0"/>
                                    </a:rPr>
                                  </m:ctrlPr>
                                </m:sSubPr>
                                <m:e>
                                  <m:r>
                                    <a:rPr lang="en-US" sz="2600" b="0" i="1" smtClean="0">
                                      <a:latin typeface="Cambria Math" panose="02040503050406030204" pitchFamily="18" charset="0"/>
                                      <a:ea typeface="Cambria Math" panose="02040503050406030204" pitchFamily="18" charset="0"/>
                                    </a:rPr>
                                    <m:t>𝑟</m:t>
                                  </m:r>
                                </m:e>
                                <m:sub>
                                  <m:r>
                                    <a:rPr lang="en-US" sz="2600" b="0" i="1" smtClean="0">
                                      <a:latin typeface="Cambria Math" panose="02040503050406030204" pitchFamily="18" charset="0"/>
                                      <a:ea typeface="Cambria Math" panose="02040503050406030204" pitchFamily="18" charset="0"/>
                                    </a:rPr>
                                    <m:t>𝑚</m:t>
                                  </m:r>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𝑗</m:t>
                                  </m:r>
                                </m:sub>
                              </m:sSub>
                              <m:sSub>
                                <m:sSubPr>
                                  <m:ctrlPr>
                                    <a:rPr lang="en-US" sz="2600" b="0" i="1" smtClean="0">
                                      <a:latin typeface="Cambria Math" panose="02040503050406030204" pitchFamily="18" charset="0"/>
                                      <a:ea typeface="Cambria Math" panose="02040503050406030204" pitchFamily="18" charset="0"/>
                                    </a:rPr>
                                  </m:ctrlPr>
                                </m:sSubPr>
                                <m:e>
                                  <m:r>
                                    <a:rPr lang="en-US" sz="2600" b="0" i="1" smtClean="0">
                                      <a:latin typeface="Cambria Math" panose="02040503050406030204" pitchFamily="18" charset="0"/>
                                      <a:ea typeface="Cambria Math" panose="02040503050406030204" pitchFamily="18" charset="0"/>
                                    </a:rPr>
                                    <m:t>𝑤</m:t>
                                  </m:r>
                                </m:e>
                                <m:sub>
                                  <m:r>
                                    <a:rPr lang="en-US" sz="2600" b="0" i="1" smtClean="0">
                                      <a:latin typeface="Cambria Math" panose="02040503050406030204" pitchFamily="18" charset="0"/>
                                      <a:ea typeface="Cambria Math" panose="02040503050406030204" pitchFamily="18" charset="0"/>
                                    </a:rPr>
                                    <m:t>𝑝</m:t>
                                  </m:r>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𝑚</m:t>
                                  </m:r>
                                </m:sub>
                              </m:sSub>
                              <m:sSub>
                                <m:sSubPr>
                                  <m:ctrlPr>
                                    <a:rPr lang="en-US" sz="2600" b="0" i="1" smtClean="0">
                                      <a:latin typeface="Cambria Math" panose="02040503050406030204" pitchFamily="18" charset="0"/>
                                      <a:ea typeface="Cambria Math" panose="02040503050406030204" pitchFamily="18" charset="0"/>
                                    </a:rPr>
                                  </m:ctrlPr>
                                </m:sSubPr>
                                <m:e>
                                  <m:r>
                                    <a:rPr lang="en-US" sz="2600" b="0" i="1" smtClean="0">
                                      <a:latin typeface="Cambria Math" panose="02040503050406030204" pitchFamily="18" charset="0"/>
                                      <a:ea typeface="Cambria Math" panose="02040503050406030204" pitchFamily="18" charset="0"/>
                                    </a:rPr>
                                    <m:t>𝑦</m:t>
                                  </m:r>
                                </m:e>
                                <m:sub>
                                  <m:r>
                                    <a:rPr lang="en-US" sz="2600" b="0" i="1" smtClean="0">
                                      <a:latin typeface="Cambria Math" panose="02040503050406030204" pitchFamily="18" charset="0"/>
                                      <a:ea typeface="Cambria Math" panose="02040503050406030204" pitchFamily="18" charset="0"/>
                                    </a:rPr>
                                    <m:t>𝑝</m:t>
                                  </m:r>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𝑚</m:t>
                                  </m:r>
                                </m:sub>
                              </m:sSub>
                            </m:den>
                          </m:f>
                        </m:e>
                      </m:nary>
                      <m:r>
                        <a:rPr lang="en-US" sz="2600" b="0" i="1" smtClean="0">
                          <a:latin typeface="Cambria Math" panose="02040503050406030204" pitchFamily="18" charset="0"/>
                          <a:ea typeface="Cambria Math" panose="02040503050406030204" pitchFamily="18" charset="0"/>
                        </a:rPr>
                        <m:t>  , ∀</m:t>
                      </m:r>
                      <m:r>
                        <a:rPr lang="en-US" sz="2600" b="0" i="1" smtClean="0">
                          <a:latin typeface="Cambria Math" panose="02040503050406030204" pitchFamily="18" charset="0"/>
                          <a:ea typeface="Cambria Math" panose="02040503050406030204" pitchFamily="18" charset="0"/>
                        </a:rPr>
                        <m:t>𝑝</m:t>
                      </m:r>
                      <m:r>
                        <a:rPr lang="en-US" sz="2600" b="0" i="1" smtClean="0">
                          <a:latin typeface="Cambria Math" panose="02040503050406030204" pitchFamily="18" charset="0"/>
                          <a:ea typeface="Cambria Math" panose="02040503050406030204" pitchFamily="18" charset="0"/>
                        </a:rPr>
                        <m:t>, </m:t>
                      </m:r>
                      <m:r>
                        <a:rPr lang="en-US" sz="2600" b="0" i="1" smtClean="0">
                          <a:latin typeface="Cambria Math" panose="02040503050406030204" pitchFamily="18" charset="0"/>
                          <a:ea typeface="Cambria Math" panose="02040503050406030204" pitchFamily="18" charset="0"/>
                        </a:rPr>
                        <m:t>𝑚</m:t>
                      </m:r>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𝑀</m:t>
                      </m:r>
                    </m:oMath>
                  </m:oMathPara>
                </a14:m>
                <a:endParaRPr lang="en-US" sz="2600" b="0" dirty="0" smtClean="0">
                  <a:ea typeface="Cambria Math" panose="02040503050406030204" pitchFamily="18" charset="0"/>
                </a:endParaRPr>
              </a:p>
              <a:p>
                <a:pPr marL="0" indent="0">
                  <a:buNone/>
                </a:pP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𝑟</m:t>
                        </m:r>
                      </m:e>
                      <m:sub>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sub>
                    </m:sSub>
                  </m:oMath>
                </a14:m>
                <a:r>
                  <a:rPr lang="en-US" dirty="0" smtClean="0">
                    <a:latin typeface="Cambria Math" panose="02040503050406030204" pitchFamily="18" charset="0"/>
                    <a:ea typeface="Cambria Math" panose="02040503050406030204" pitchFamily="18" charset="0"/>
                  </a:rPr>
                  <a:t>= theoretical throughput of product </a:t>
                </a:r>
                <a14:m>
                  <m:oMath xmlns:m="http://schemas.openxmlformats.org/officeDocument/2006/math">
                    <m:r>
                      <a:rPr lang="en-US" b="0" i="1" smtClean="0">
                        <a:latin typeface="Cambria Math" panose="02040503050406030204" pitchFamily="18" charset="0"/>
                        <a:ea typeface="Cambria Math" panose="02040503050406030204" pitchFamily="18" charset="0"/>
                      </a:rPr>
                      <m:t>𝑗</m:t>
                    </m:r>
                  </m:oMath>
                </a14:m>
                <a:r>
                  <a:rPr lang="en-US" i="1" dirty="0" smtClean="0">
                    <a:latin typeface="Cambria Math" panose="02040503050406030204" pitchFamily="18" charset="0"/>
                    <a:ea typeface="Cambria Math" panose="02040503050406030204" pitchFamily="18" charset="0"/>
                  </a:rPr>
                  <a:t> </a:t>
                </a:r>
                <a:r>
                  <a:rPr lang="en-US" dirty="0" smtClean="0">
                    <a:latin typeface="Cambria Math" panose="02040503050406030204" pitchFamily="18" charset="0"/>
                    <a:ea typeface="Cambria Math" panose="02040503050406030204" pitchFamily="18" charset="0"/>
                  </a:rPr>
                  <a:t>conducted by resource type </a:t>
                </a:r>
                <a14:m>
                  <m:oMath xmlns:m="http://schemas.openxmlformats.org/officeDocument/2006/math">
                    <m:r>
                      <a:rPr lang="en-US" b="0" i="1" smtClean="0">
                        <a:latin typeface="Cambria Math" panose="02040503050406030204" pitchFamily="18" charset="0"/>
                        <a:ea typeface="Cambria Math" panose="02040503050406030204" pitchFamily="18" charset="0"/>
                      </a:rPr>
                      <m:t>𝑚</m:t>
                    </m:r>
                  </m:oMath>
                </a14:m>
                <a:endParaRPr lang="en-US" i="1" dirty="0" smtClean="0">
                  <a:latin typeface="Cambria Math" panose="02040503050406030204" pitchFamily="18" charset="0"/>
                  <a:ea typeface="Cambria Math" panose="02040503050406030204" pitchFamily="18" charset="0"/>
                </a:endParaRPr>
              </a:p>
              <a:p>
                <a:pPr marL="0" indent="0">
                  <a:buNone/>
                </a:pP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sub>
                    </m:sSub>
                  </m:oMath>
                </a14:m>
                <a:r>
                  <a:rPr lang="en-US" dirty="0" smtClean="0">
                    <a:latin typeface="Cambria Math" panose="02040503050406030204" pitchFamily="18" charset="0"/>
                    <a:ea typeface="Cambria Math" panose="02040503050406030204" pitchFamily="18" charset="0"/>
                  </a:rPr>
                  <a:t>= working hours of resource type </a:t>
                </a:r>
                <a14:m>
                  <m:oMath xmlns:m="http://schemas.openxmlformats.org/officeDocument/2006/math">
                    <m:r>
                      <a:rPr lang="en-US" b="0" i="1" smtClean="0">
                        <a:latin typeface="Cambria Math" panose="02040503050406030204" pitchFamily="18" charset="0"/>
                        <a:ea typeface="Cambria Math" panose="02040503050406030204" pitchFamily="18" charset="0"/>
                      </a:rPr>
                      <m:t>𝑚</m:t>
                    </m:r>
                  </m:oMath>
                </a14:m>
                <a:r>
                  <a:rPr lang="en-US" i="1" dirty="0" smtClean="0">
                    <a:latin typeface="Cambria Math" panose="02040503050406030204" pitchFamily="18" charset="0"/>
                    <a:ea typeface="Cambria Math" panose="02040503050406030204" pitchFamily="18" charset="0"/>
                  </a:rPr>
                  <a:t> </a:t>
                </a:r>
                <a:r>
                  <a:rPr lang="en-US" dirty="0" smtClean="0">
                    <a:latin typeface="Cambria Math" panose="02040503050406030204" pitchFamily="18" charset="0"/>
                    <a:ea typeface="Cambria Math" panose="02040503050406030204" pitchFamily="18" charset="0"/>
                  </a:rPr>
                  <a:t>in period </a:t>
                </a:r>
                <a14:m>
                  <m:oMath xmlns:m="http://schemas.openxmlformats.org/officeDocument/2006/math">
                    <m:r>
                      <a:rPr lang="en-US" b="0" i="1" smtClean="0">
                        <a:latin typeface="Cambria Math" panose="02040503050406030204" pitchFamily="18" charset="0"/>
                        <a:ea typeface="Cambria Math" panose="02040503050406030204" pitchFamily="18" charset="0"/>
                      </a:rPr>
                      <m:t>𝑝</m:t>
                    </m:r>
                  </m:oMath>
                </a14:m>
                <a:endParaRPr lang="en-US" i="1" dirty="0" smtClean="0">
                  <a:latin typeface="Cambria Math" panose="02040503050406030204" pitchFamily="18" charset="0"/>
                  <a:ea typeface="Cambria Math" panose="02040503050406030204" pitchFamily="18" charset="0"/>
                </a:endParaRPr>
              </a:p>
              <a:p>
                <a:pPr marL="0" indent="0">
                  <a:buNone/>
                </a:pP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𝑦</m:t>
                        </m:r>
                      </m:e>
                      <m:sub>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sub>
                    </m:sSub>
                  </m:oMath>
                </a14:m>
                <a:r>
                  <a:rPr lang="en-US" dirty="0" smtClean="0">
                    <a:latin typeface="Cambria Math" panose="02040503050406030204" pitchFamily="18" charset="0"/>
                    <a:ea typeface="Cambria Math" panose="02040503050406030204" pitchFamily="18" charset="0"/>
                  </a:rPr>
                  <a:t>= target utilization of resource type </a:t>
                </a:r>
                <a14:m>
                  <m:oMath xmlns:m="http://schemas.openxmlformats.org/officeDocument/2006/math">
                    <m:r>
                      <a:rPr lang="en-US" b="0" i="1" smtClean="0">
                        <a:latin typeface="Cambria Math" panose="02040503050406030204" pitchFamily="18" charset="0"/>
                        <a:ea typeface="Cambria Math" panose="02040503050406030204" pitchFamily="18" charset="0"/>
                      </a:rPr>
                      <m:t>𝑚</m:t>
                    </m:r>
                  </m:oMath>
                </a14:m>
                <a:r>
                  <a:rPr lang="en-US" i="1" dirty="0" smtClean="0">
                    <a:latin typeface="Cambria Math" panose="02040503050406030204" pitchFamily="18" charset="0"/>
                    <a:ea typeface="Cambria Math" panose="02040503050406030204" pitchFamily="18" charset="0"/>
                  </a:rPr>
                  <a:t> </a:t>
                </a:r>
                <a:r>
                  <a:rPr lang="en-US" dirty="0" smtClean="0">
                    <a:latin typeface="Cambria Math" panose="02040503050406030204" pitchFamily="18" charset="0"/>
                    <a:ea typeface="Cambria Math" panose="02040503050406030204" pitchFamily="18" charset="0"/>
                  </a:rPr>
                  <a:t>in period </a:t>
                </a:r>
                <a14:m>
                  <m:oMath xmlns:m="http://schemas.openxmlformats.org/officeDocument/2006/math">
                    <m:r>
                      <a:rPr lang="en-US" b="0" i="1" smtClean="0">
                        <a:latin typeface="Cambria Math" panose="02040503050406030204" pitchFamily="18" charset="0"/>
                        <a:ea typeface="Cambria Math" panose="02040503050406030204" pitchFamily="18" charset="0"/>
                      </a:rPr>
                      <m:t>𝑝</m:t>
                    </m:r>
                  </m:oMath>
                </a14:m>
                <a:endParaRPr lang="en-US" i="1" dirty="0" smtClean="0">
                  <a:latin typeface="Cambria Math" panose="02040503050406030204" pitchFamily="18" charset="0"/>
                  <a:ea typeface="Cambria Math" panose="02040503050406030204" pitchFamily="18" charset="0"/>
                </a:endParaRPr>
              </a:p>
              <a:p>
                <a:pPr marL="0" indent="0">
                  <a:buNone/>
                </a:pPr>
                <a:endParaRPr lang="en-US" sz="2600" b="0" dirty="0" smtClean="0">
                  <a:ea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76656" y="2011680"/>
                <a:ext cx="10753725" cy="3954114"/>
              </a:xfrm>
              <a:blipFill rotWithShape="0">
                <a:blip r:embed="rId2"/>
                <a:stretch>
                  <a:fillRect l="-850" t="-2619"/>
                </a:stretch>
              </a:blipFill>
            </p:spPr>
            <p:txBody>
              <a:bodyPr/>
              <a:lstStyle/>
              <a:p>
                <a:r>
                  <a:rPr lang="en-US">
                    <a:noFill/>
                  </a:rPr>
                  <a:t> </a:t>
                </a:r>
              </a:p>
            </p:txBody>
          </p:sp>
        </mc:Fallback>
      </mc:AlternateContent>
    </p:spTree>
    <p:extLst>
      <p:ext uri="{BB962C8B-B14F-4D97-AF65-F5344CB8AC3E}">
        <p14:creationId xmlns:p14="http://schemas.microsoft.com/office/powerpoint/2010/main" val="10062004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Constraint 3 : configuration constraints </a:t>
            </a:r>
            <a:br>
              <a:rPr lang="en-US" sz="4800" dirty="0" smtClean="0"/>
            </a:br>
            <a:r>
              <a:rPr lang="en-US" sz="4800" dirty="0"/>
              <a:t>	</a:t>
            </a:r>
            <a:r>
              <a:rPr lang="en-US" sz="4800" dirty="0" smtClean="0"/>
              <a:t>		   among resources</a:t>
            </a:r>
            <a:endParaRPr lang="en-US" sz="4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76656" y="2011680"/>
                <a:ext cx="10753725" cy="4122790"/>
              </a:xfrm>
            </p:spPr>
            <p:txBody>
              <a:bodyPr>
                <a:normAutofit lnSpcReduction="10000"/>
              </a:bodyPr>
              <a:lstStyle/>
              <a:p>
                <a:pPr marL="0" indent="0">
                  <a:buNone/>
                </a:pPr>
                <a:r>
                  <a:rPr lang="en-US" dirty="0" smtClean="0"/>
                  <a:t>Main resource </a:t>
                </a:r>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𝑀</m:t>
                        </m:r>
                      </m:e>
                    </m:d>
                  </m:oMath>
                </a14:m>
                <a:r>
                  <a:rPr lang="en-US" dirty="0" smtClean="0"/>
                  <a:t> must </a:t>
                </a:r>
                <a:r>
                  <a:rPr lang="en-US" dirty="0"/>
                  <a:t>be associated with auxiliary resources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oMath>
                </a14:m>
                <a:r>
                  <a:rPr lang="en-US" dirty="0" smtClean="0"/>
                  <a:t> to </a:t>
                </a:r>
                <a:r>
                  <a:rPr lang="en-US" dirty="0"/>
                  <a:t>conduct promised product type </a:t>
                </a:r>
                <a14:m>
                  <m:oMath xmlns:m="http://schemas.openxmlformats.org/officeDocument/2006/math">
                    <m:r>
                      <a:rPr lang="en-US" b="0" i="1" smtClean="0">
                        <a:latin typeface="Cambria Math" panose="02040503050406030204" pitchFamily="18" charset="0"/>
                      </a:rPr>
                      <m:t>𝑗</m:t>
                    </m:r>
                  </m:oMath>
                </a14:m>
                <a:r>
                  <a:rPr lang="en-US" dirty="0" smtClean="0"/>
                  <a:t>. </a:t>
                </a:r>
                <a:r>
                  <a:rPr lang="en-US" dirty="0"/>
                  <a:t>Hence, the quantities </a:t>
                </a:r>
                <a:r>
                  <a:rPr lang="en-US" dirty="0" smtClean="0"/>
                  <a:t>of products </a:t>
                </a:r>
                <a:r>
                  <a:rPr lang="en-US" dirty="0"/>
                  <a:t>that are produced using main resources must be </a:t>
                </a:r>
                <a:r>
                  <a:rPr lang="en-US" dirty="0" smtClean="0"/>
                  <a:t>equal to </a:t>
                </a:r>
                <a:r>
                  <a:rPr lang="en-US" dirty="0"/>
                  <a:t>the quantities of products supported by auxiliary resources</a:t>
                </a:r>
                <a:r>
                  <a:rPr lang="en-US" dirty="0" smtClean="0"/>
                  <a:t>.</a:t>
                </a:r>
              </a:p>
              <a:p>
                <a:pPr marL="0" indent="0">
                  <a:buNone/>
                </a:pPr>
                <a14:m>
                  <m:oMathPara xmlns:m="http://schemas.openxmlformats.org/officeDocument/2006/math">
                    <m:oMathParaPr>
                      <m:jc m:val="centerGroup"/>
                    </m:oMathParaPr>
                    <m:oMath xmlns:m="http://schemas.openxmlformats.org/officeDocument/2006/math">
                      <m:nary>
                        <m:naryPr>
                          <m:chr m:val="∑"/>
                          <m:supHide m:val="on"/>
                          <m:ctrlPr>
                            <a:rPr lang="en-US" i="1" smtClean="0">
                              <a:latin typeface="Cambria Math" panose="02040503050406030204" pitchFamily="18" charset="0"/>
                            </a:rPr>
                          </m:ctrlPr>
                        </m:naryPr>
                        <m:sub>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r>
                            <m:rPr>
                              <m:brk m:alnAt="7"/>
                            </m:rP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sub>
                        <m:sup/>
                        <m:e>
                          <m:sSub>
                            <m:sSubPr>
                              <m:ctrlPr>
                                <a:rPr lang="en-US"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𝑚</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𝑝</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𝑗</m:t>
                              </m:r>
                            </m:sub>
                          </m:sSub>
                        </m:e>
                      </m:nary>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𝑗</m:t>
                          </m:r>
                        </m:sub>
                      </m:sSub>
                      <m:r>
                        <a:rPr lang="en-US" b="0" i="1" smtClean="0">
                          <a:latin typeface="Cambria Math" panose="02040503050406030204" pitchFamily="18" charset="0"/>
                        </a:rPr>
                        <m:t>  , </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𝑀</m:t>
                      </m:r>
                    </m:oMath>
                  </m:oMathPara>
                </a14:m>
                <a:endParaRPr lang="en-US" dirty="0" smtClean="0"/>
              </a:p>
              <a:p>
                <a:pPr marL="0" indent="0">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𝑚</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2</m:t>
                            </m:r>
                          </m:sub>
                        </m:sSub>
                      </m:sub>
                    </m:sSub>
                  </m:oMath>
                </a14:m>
                <a:r>
                  <a:rPr lang="en-US" dirty="0" smtClean="0"/>
                  <a:t>= resource configuration capabilities regarded with main resource type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oMath>
                </a14:m>
                <a:r>
                  <a:rPr lang="en-US" dirty="0" smtClean="0"/>
                  <a:t>.</a:t>
                </a:r>
              </a:p>
              <a:p>
                <a:pPr marL="0" indent="0">
                  <a:buNone/>
                </a:pPr>
                <a:r>
                  <a:rPr lang="en-US" dirty="0" smtClean="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𝑚</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2</m:t>
                            </m:r>
                          </m:sub>
                        </m:sSub>
                      </m:sub>
                    </m:sSub>
                  </m:oMath>
                </a14:m>
                <a:r>
                  <a:rPr lang="en-US" dirty="0"/>
                  <a:t>= </a:t>
                </a:r>
                <a:r>
                  <a:rPr lang="en-US" dirty="0" smtClean="0"/>
                  <a:t>1, if auxiliary resource type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2</m:t>
                        </m:r>
                      </m:sub>
                    </m:sSub>
                  </m:oMath>
                </a14:m>
                <a:r>
                  <a:rPr lang="en-US" dirty="0" smtClean="0"/>
                  <a:t> can cooperate with main resource </a:t>
                </a:r>
                <a14:m>
                  <m:oMath xmlns:m="http://schemas.openxmlformats.org/officeDocument/2006/math">
                    <m:r>
                      <a:rPr lang="en-US" b="0" i="1" smtClean="0">
                        <a:latin typeface="Cambria Math" panose="02040503050406030204" pitchFamily="18" charset="0"/>
                      </a:rPr>
                      <m:t>𝑚</m:t>
                    </m:r>
                  </m:oMath>
                </a14:m>
                <a:endParaRPr lang="en-US" dirty="0" smtClean="0"/>
              </a:p>
              <a:p>
                <a:pPr marL="0" indent="0">
                  <a:buNone/>
                </a:pPr>
                <a:r>
                  <a:rPr lang="en-US" dirty="0" smtClean="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𝑚</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2</m:t>
                            </m:r>
                          </m:sub>
                        </m:sSub>
                      </m:sub>
                    </m:sSub>
                  </m:oMath>
                </a14:m>
                <a:r>
                  <a:rPr lang="en-US" dirty="0"/>
                  <a:t>= </a:t>
                </a:r>
                <a:r>
                  <a:rPr lang="en-US" dirty="0" smtClean="0"/>
                  <a:t>0, otherwise</a:t>
                </a:r>
              </a:p>
              <a:p>
                <a:pPr marL="0" indent="0">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𝑝</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𝑗</m:t>
                        </m:r>
                      </m:sub>
                    </m:sSub>
                  </m:oMath>
                </a14:m>
                <a:r>
                  <a:rPr lang="en-US" dirty="0" smtClean="0"/>
                  <a:t>= quantity of product </a:t>
                </a:r>
                <a14:m>
                  <m:oMath xmlns:m="http://schemas.openxmlformats.org/officeDocument/2006/math">
                    <m:r>
                      <a:rPr lang="en-US" b="0" i="1" smtClean="0">
                        <a:latin typeface="Cambria Math" panose="02040503050406030204" pitchFamily="18" charset="0"/>
                      </a:rPr>
                      <m:t>𝑗</m:t>
                    </m:r>
                  </m:oMath>
                </a14:m>
                <a:r>
                  <a:rPr lang="en-US" dirty="0" smtClean="0"/>
                  <a:t> produced by auxiliary resource </a:t>
                </a:r>
                <a:r>
                  <a:rPr lang="en-US" dirty="0"/>
                  <a:t>type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2</m:t>
                        </m:r>
                      </m:sub>
                    </m:sSub>
                  </m:oMath>
                </a14:m>
                <a:r>
                  <a:rPr lang="en-US" dirty="0" smtClean="0"/>
                  <a:t> in period </a:t>
                </a:r>
                <a14:m>
                  <m:oMath xmlns:m="http://schemas.openxmlformats.org/officeDocument/2006/math">
                    <m:r>
                      <a:rPr lang="en-US" b="0" i="1" smtClean="0">
                        <a:latin typeface="Cambria Math" panose="02040503050406030204" pitchFamily="18" charset="0"/>
                      </a:rPr>
                      <m:t>𝑝</m:t>
                    </m:r>
                  </m:oMath>
                </a14:m>
                <a:endParaRPr lang="en-US" dirty="0" smtClean="0"/>
              </a:p>
              <a:p>
                <a:pPr marL="0" indent="0">
                  <a:buNone/>
                </a:pPr>
                <a:endParaRPr lang="en-US"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76656" y="2011680"/>
                <a:ext cx="10753725" cy="4122790"/>
              </a:xfrm>
              <a:blipFill rotWithShape="0">
                <a:blip r:embed="rId2"/>
                <a:stretch>
                  <a:fillRect l="-850" t="-3107" r="-1190"/>
                </a:stretch>
              </a:blipFill>
            </p:spPr>
            <p:txBody>
              <a:bodyPr/>
              <a:lstStyle/>
              <a:p>
                <a:r>
                  <a:rPr lang="en-US">
                    <a:noFill/>
                  </a:rPr>
                  <a:t> </a:t>
                </a:r>
              </a:p>
            </p:txBody>
          </p:sp>
        </mc:Fallback>
      </mc:AlternateContent>
    </p:spTree>
    <p:extLst>
      <p:ext uri="{BB962C8B-B14F-4D97-AF65-F5344CB8AC3E}">
        <p14:creationId xmlns:p14="http://schemas.microsoft.com/office/powerpoint/2010/main" val="2020335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a:bodyPr>
          <a:lstStyle/>
          <a:p>
            <a:r>
              <a:rPr lang="en-US" dirty="0" smtClean="0"/>
              <a:t>Most </a:t>
            </a:r>
            <a:r>
              <a:rPr lang="en-US" dirty="0"/>
              <a:t>of the new factory concepts and supply networks on the cyber-physical principles share attributes of smart networking </a:t>
            </a:r>
            <a:r>
              <a:rPr lang="en-US" b="1" i="1" dirty="0"/>
              <a:t>(Ivanov, </a:t>
            </a:r>
            <a:r>
              <a:rPr lang="en-US" b="1" i="1" dirty="0" err="1"/>
              <a:t>Sokolov</a:t>
            </a:r>
            <a:r>
              <a:rPr lang="en-US" b="1" i="1" dirty="0"/>
              <a:t>, and </a:t>
            </a:r>
            <a:r>
              <a:rPr lang="en-US" b="1" i="1" dirty="0" err="1"/>
              <a:t>Kaeschel</a:t>
            </a:r>
            <a:r>
              <a:rPr lang="en-US" b="1" i="1" dirty="0"/>
              <a:t>, 2010)</a:t>
            </a:r>
            <a:r>
              <a:rPr lang="en-US" dirty="0"/>
              <a:t>. Therefore, smart factories Industry 4.0 on the basis of collaborative cyber-physical systems represent a future form of industrial networks.</a:t>
            </a:r>
          </a:p>
          <a:p>
            <a:endParaRPr lang="en-US" dirty="0"/>
          </a:p>
        </p:txBody>
      </p:sp>
    </p:spTree>
    <p:extLst>
      <p:ext uri="{BB962C8B-B14F-4D97-AF65-F5344CB8AC3E}">
        <p14:creationId xmlns:p14="http://schemas.microsoft.com/office/powerpoint/2010/main" val="14594640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Constraint 4 : production balance </a:t>
            </a:r>
            <a:br>
              <a:rPr lang="en-US" dirty="0" smtClean="0"/>
            </a:br>
            <a:r>
              <a:rPr lang="en-US" dirty="0"/>
              <a:t>	</a:t>
            </a:r>
            <a:r>
              <a:rPr lang="en-US" dirty="0" smtClean="0"/>
              <a:t>			from market demand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latin typeface="Cambria Math" panose="02040503050406030204" pitchFamily="18" charset="0"/>
                  </a:rPr>
                  <a:t>Treats demand type make to order (MTO)</a:t>
                </a:r>
              </a:p>
              <a:p>
                <a:pPr marL="0" indent="0">
                  <a:buNone/>
                </a:pPr>
                <a:endParaRPr lang="en-US"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𝑚</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𝑀</m:t>
                          </m:r>
                        </m:sub>
                        <m:sup/>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𝑚</m:t>
                              </m:r>
                              <m:r>
                                <a:rPr lang="en-US" i="1">
                                  <a:latin typeface="Cambria Math" panose="02040503050406030204" pitchFamily="18" charset="0"/>
                                </a:rPr>
                                <m:t>,</m:t>
                              </m:r>
                              <m:r>
                                <a:rPr lang="en-US" b="0" i="1" smtClean="0">
                                  <a:latin typeface="Cambria Math" panose="02040503050406030204" pitchFamily="18" charset="0"/>
                                </a:rPr>
                                <m:t>𝑗</m:t>
                              </m:r>
                              <m:r>
                                <a:rPr lang="en-US" i="1" smtClean="0">
                                  <a:latin typeface="Cambria Math" panose="02040503050406030204" pitchFamily="18" charset="0"/>
                                </a:rPr>
                                <m:t> </m:t>
                              </m:r>
                            </m:sub>
                          </m:sSub>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𝑝</m:t>
                              </m:r>
                              <m:r>
                                <a:rPr lang="en-US" i="1">
                                  <a:latin typeface="Cambria Math" panose="02040503050406030204" pitchFamily="18" charset="0"/>
                                </a:rPr>
                                <m:t>,</m:t>
                              </m:r>
                              <m:r>
                                <a:rPr lang="en-US" b="0" i="1" smtClean="0">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𝑗</m:t>
                              </m:r>
                            </m:sub>
                          </m:sSub>
                        </m:e>
                      </m:nary>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𝑜</m:t>
                          </m:r>
                        </m:e>
                        <m:sub>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𝑗</m:t>
                          </m:r>
                        </m:sub>
                      </m:sSub>
                    </m:oMath>
                  </m:oMathPara>
                </a14:m>
                <a:endParaRPr lang="en-US" dirty="0"/>
              </a:p>
              <a:p>
                <a:pPr marL="0" indent="0">
                  <a:buNone/>
                </a:pPr>
                <a:r>
                  <a:rPr lang="en-US" dirty="0" smtClean="0"/>
                  <a:t>Where, </a:t>
                </a:r>
                <a14:m>
                  <m:oMath xmlns:m="http://schemas.openxmlformats.org/officeDocument/2006/math">
                    <m:r>
                      <a:rPr lang="en-US" i="1">
                        <a:latin typeface="Cambria Math" panose="02040503050406030204" pitchFamily="18" charset="0"/>
                      </a:rPr>
                      <m:t>𝑗</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𝑀𝑇𝑂</m:t>
                    </m:r>
                  </m:oMath>
                </a14:m>
                <a:endParaRPr lang="en-US" dirty="0" smtClean="0"/>
              </a:p>
              <a:p>
                <a:pPr marL="0" indent="0">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𝑗</m:t>
                        </m:r>
                      </m:sub>
                    </m:sSub>
                  </m:oMath>
                </a14:m>
                <a:r>
                  <a:rPr lang="en-US" dirty="0" smtClean="0"/>
                  <a:t>= market demands for product </a:t>
                </a:r>
                <a14:m>
                  <m:oMath xmlns:m="http://schemas.openxmlformats.org/officeDocument/2006/math">
                    <m:r>
                      <a:rPr lang="en-US" b="0" i="1" smtClean="0">
                        <a:latin typeface="Cambria Math" panose="02040503050406030204" pitchFamily="18" charset="0"/>
                      </a:rPr>
                      <m:t>𝑗</m:t>
                    </m:r>
                  </m:oMath>
                </a14:m>
                <a:r>
                  <a:rPr lang="en-US" dirty="0" smtClean="0"/>
                  <a:t> in period </a:t>
                </a:r>
                <a14:m>
                  <m:oMath xmlns:m="http://schemas.openxmlformats.org/officeDocument/2006/math">
                    <m:r>
                      <a:rPr lang="en-US" b="0" i="1" smtClean="0">
                        <a:latin typeface="Cambria Math" panose="02040503050406030204" pitchFamily="18" charset="0"/>
                      </a:rPr>
                      <m:t>𝑝</m:t>
                    </m:r>
                  </m:oMath>
                </a14:m>
                <a:endParaRPr lang="en-US" b="0" i="1" dirty="0" smtClean="0">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50" t="-2751"/>
                </a:stretch>
              </a:blipFill>
            </p:spPr>
            <p:txBody>
              <a:bodyPr/>
              <a:lstStyle/>
              <a:p>
                <a:r>
                  <a:rPr lang="en-US">
                    <a:noFill/>
                  </a:rPr>
                  <a:t> </a:t>
                </a:r>
              </a:p>
            </p:txBody>
          </p:sp>
        </mc:Fallback>
      </mc:AlternateContent>
    </p:spTree>
    <p:extLst>
      <p:ext uri="{BB962C8B-B14F-4D97-AF65-F5344CB8AC3E}">
        <p14:creationId xmlns:p14="http://schemas.microsoft.com/office/powerpoint/2010/main" val="26884471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Constraint 5 : inventory balance </a:t>
            </a:r>
            <a:br>
              <a:rPr lang="en-US" dirty="0" smtClean="0"/>
            </a:br>
            <a:r>
              <a:rPr lang="en-US" dirty="0"/>
              <a:t>	</a:t>
            </a:r>
            <a:r>
              <a:rPr lang="en-US" dirty="0" smtClean="0"/>
              <a:t>			from market demand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pPr marL="0" indent="0">
                  <a:buNone/>
                </a:pPr>
                <a:r>
                  <a:rPr lang="en-US" dirty="0" smtClean="0">
                    <a:latin typeface="Cambria Math" panose="02040503050406030204" pitchFamily="18" charset="0"/>
                  </a:rPr>
                  <a:t>Treats demand type make to stock (MTS) </a:t>
                </a:r>
              </a:p>
              <a:p>
                <a:pPr marL="0" indent="0">
                  <a:buNone/>
                </a:pPr>
                <a:endParaRPr lang="en-US"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𝑝</m:t>
                          </m:r>
                          <m:r>
                            <a:rPr lang="en-US" b="0" i="1" smtClean="0">
                              <a:latin typeface="Cambria Math" panose="02040503050406030204" pitchFamily="18" charset="0"/>
                            </a:rPr>
                            <m:t>−1,</m:t>
                          </m:r>
                          <m:r>
                            <a:rPr lang="en-US" b="0" i="1" smtClean="0">
                              <a:latin typeface="Cambria Math" panose="02040503050406030204" pitchFamily="18" charset="0"/>
                            </a:rPr>
                            <m:t>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𝑝</m:t>
                          </m:r>
                          <m:r>
                            <a:rPr lang="en-US" b="0" i="1" smtClean="0">
                              <a:latin typeface="Cambria Math" panose="02040503050406030204" pitchFamily="18" charset="0"/>
                            </a:rPr>
                            <m:t>−1,</m:t>
                          </m:r>
                          <m:r>
                            <a:rPr lang="en-US" b="0" i="1" smtClean="0">
                              <a:latin typeface="Cambria Math" panose="02040503050406030204" pitchFamily="18" charset="0"/>
                            </a:rPr>
                            <m:t>𝑗</m:t>
                          </m:r>
                        </m:sub>
                      </m:sSub>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𝑚</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𝑀</m:t>
                          </m:r>
                        </m:sub>
                        <m:sup/>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 </m:t>
                              </m:r>
                            </m:sub>
                          </m:sSub>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𝑗</m:t>
                              </m:r>
                            </m:sub>
                          </m:sSub>
                        </m:e>
                      </m:nary>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𝑗</m:t>
                          </m:r>
                        </m:sub>
                      </m:sSub>
                      <m:r>
                        <a:rPr lang="en-US" b="0" i="1" smtClean="0">
                          <a:latin typeface="Cambria Math" panose="02040503050406030204" pitchFamily="18" charset="0"/>
                        </a:rPr>
                        <m:t>  , </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oMath>
                  </m:oMathPara>
                </a14:m>
                <a:endParaRPr lang="en-US" dirty="0" smtClean="0"/>
              </a:p>
              <a:p>
                <a:pPr marL="0" indent="0">
                  <a:buNone/>
                </a:pPr>
                <a:r>
                  <a:rPr lang="en-US" dirty="0" smtClean="0"/>
                  <a:t>Where, </a:t>
                </a:r>
                <a14:m>
                  <m:oMath xmlns:m="http://schemas.openxmlformats.org/officeDocument/2006/math">
                    <m:r>
                      <a:rPr lang="en-US" b="0" i="1" smtClean="0">
                        <a:latin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𝑀𝑇𝑆</m:t>
                    </m:r>
                  </m:oMath>
                </a14:m>
                <a:endParaRPr lang="en-US" dirty="0" smtClean="0"/>
              </a:p>
              <a:p>
                <a:pPr marL="0" indent="0">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𝑗</m:t>
                        </m:r>
                      </m:sub>
                    </m:sSub>
                  </m:oMath>
                </a14:m>
                <a:r>
                  <a:rPr lang="en-US" dirty="0" smtClean="0"/>
                  <a:t>= the excess production quantity of product </a:t>
                </a:r>
                <a14:m>
                  <m:oMath xmlns:m="http://schemas.openxmlformats.org/officeDocument/2006/math">
                    <m:r>
                      <a:rPr lang="en-US" b="0" i="1" smtClean="0">
                        <a:latin typeface="Cambria Math" panose="02040503050406030204" pitchFamily="18" charset="0"/>
                      </a:rPr>
                      <m:t>𝑗</m:t>
                    </m:r>
                  </m:oMath>
                </a14:m>
                <a:r>
                  <a:rPr lang="en-US" dirty="0" smtClean="0"/>
                  <a:t> in period </a:t>
                </a:r>
                <a14:m>
                  <m:oMath xmlns:m="http://schemas.openxmlformats.org/officeDocument/2006/math">
                    <m:r>
                      <a:rPr lang="en-US" b="0" i="1" smtClean="0">
                        <a:latin typeface="Cambria Math" panose="02040503050406030204" pitchFamily="18" charset="0"/>
                      </a:rPr>
                      <m:t>𝑝</m:t>
                    </m:r>
                  </m:oMath>
                </a14:m>
                <a:endParaRPr lang="en-US" dirty="0" smtClean="0"/>
              </a:p>
              <a:p>
                <a:pPr marL="0" indent="0">
                  <a:buNone/>
                </a:pP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𝑆</m:t>
                        </m:r>
                      </m:e>
                      <m:sub>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𝑗</m:t>
                        </m:r>
                      </m:sub>
                    </m:sSub>
                  </m:oMath>
                </a14:m>
                <a:r>
                  <a:rPr lang="en-US" dirty="0" smtClean="0"/>
                  <a:t>= capacity lack quantity of product </a:t>
                </a:r>
                <a14:m>
                  <m:oMath xmlns:m="http://schemas.openxmlformats.org/officeDocument/2006/math">
                    <m:r>
                      <a:rPr lang="en-US" b="0" i="1" smtClean="0">
                        <a:latin typeface="Cambria Math" panose="02040503050406030204" pitchFamily="18" charset="0"/>
                      </a:rPr>
                      <m:t>𝑗</m:t>
                    </m:r>
                  </m:oMath>
                </a14:m>
                <a:r>
                  <a:rPr lang="en-US" dirty="0" smtClean="0"/>
                  <a:t> in the end of period </a:t>
                </a:r>
                <a14:m>
                  <m:oMath xmlns:m="http://schemas.openxmlformats.org/officeDocument/2006/math">
                    <m:r>
                      <a:rPr lang="en-US" b="0" i="1" smtClean="0">
                        <a:latin typeface="Cambria Math" panose="02040503050406030204" pitchFamily="18" charset="0"/>
                      </a:rPr>
                      <m:t>𝑝</m:t>
                    </m:r>
                  </m:oMath>
                </a14:m>
                <a:endParaRPr lang="en-US" dirty="0" smtClean="0"/>
              </a:p>
              <a:p>
                <a:pPr marL="0" indent="0">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𝑝</m:t>
                        </m:r>
                        <m:r>
                          <a:rPr lang="en-US" b="0" i="1" smtClean="0">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𝑗</m:t>
                        </m:r>
                      </m:sub>
                    </m:sSub>
                  </m:oMath>
                </a14:m>
                <a:r>
                  <a:rPr lang="en-US" dirty="0" smtClean="0"/>
                  <a:t> and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𝑆</m:t>
                        </m:r>
                      </m:e>
                      <m:sub>
                        <m:r>
                          <a:rPr lang="en-US" i="1">
                            <a:latin typeface="Cambria Math" panose="02040503050406030204" pitchFamily="18" charset="0"/>
                          </a:rPr>
                          <m:t>𝑝</m:t>
                        </m:r>
                        <m:r>
                          <a:rPr lang="en-US" b="0" i="1" smtClean="0">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𝑗</m:t>
                        </m:r>
                      </m:sub>
                    </m:sSub>
                  </m:oMath>
                </a14:m>
                <a:r>
                  <a:rPr lang="en-US" dirty="0" smtClean="0"/>
                  <a:t> are the net inventory and the net backorder according to the gap between the production and market demand in product type </a:t>
                </a:r>
                <a14:m>
                  <m:oMath xmlns:m="http://schemas.openxmlformats.org/officeDocument/2006/math">
                    <m:r>
                      <a:rPr lang="en-US" b="0" i="1" smtClean="0">
                        <a:latin typeface="Cambria Math" panose="02040503050406030204" pitchFamily="18" charset="0"/>
                      </a:rPr>
                      <m:t>𝑗</m:t>
                    </m:r>
                  </m:oMath>
                </a14:m>
                <a:r>
                  <a:rPr lang="en-US" dirty="0" smtClean="0"/>
                  <a:t> from period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−1</m:t>
                    </m:r>
                  </m:oMath>
                </a14:m>
                <a:r>
                  <a:rPr lang="en-US" dirty="0" smtClean="0"/>
                  <a:t> to period </a:t>
                </a:r>
                <a14:m>
                  <m:oMath xmlns:m="http://schemas.openxmlformats.org/officeDocument/2006/math">
                    <m:r>
                      <a:rPr lang="en-US" b="0" i="1" smtClean="0">
                        <a:latin typeface="Cambria Math" panose="02040503050406030204" pitchFamily="18" charset="0"/>
                      </a:rPr>
                      <m:t>𝑝</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737" t="-2589" b="-809"/>
                </a:stretch>
              </a:blipFill>
            </p:spPr>
            <p:txBody>
              <a:bodyPr/>
              <a:lstStyle/>
              <a:p>
                <a:r>
                  <a:rPr lang="en-US">
                    <a:noFill/>
                  </a:rPr>
                  <a:t> </a:t>
                </a:r>
              </a:p>
            </p:txBody>
          </p:sp>
        </mc:Fallback>
      </mc:AlternateContent>
    </p:spTree>
    <p:extLst>
      <p:ext uri="{BB962C8B-B14F-4D97-AF65-F5344CB8AC3E}">
        <p14:creationId xmlns:p14="http://schemas.microsoft.com/office/powerpoint/2010/main" val="12316289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Constraint 6 : profit balance equation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76656" y="2011680"/>
                <a:ext cx="10753725" cy="4309221"/>
              </a:xfrm>
            </p:spPr>
            <p:txBody>
              <a:bodyPr>
                <a:normAutofit fontScale="85000" lnSpcReduction="10000"/>
              </a:bodyPr>
              <a:lstStyle/>
              <a:p>
                <a:pPr marL="0" indent="0">
                  <a:buNone/>
                </a:pPr>
                <a:r>
                  <a:rPr lang="en-US" dirty="0" smtClean="0"/>
                  <a:t>The profit in period </a:t>
                </a:r>
                <a:r>
                  <a:rPr lang="en-US" i="1" dirty="0"/>
                  <a:t>p </a:t>
                </a:r>
                <a:r>
                  <a:rPr lang="en-US" dirty="0"/>
                  <a:t>is </a:t>
                </a:r>
                <a:r>
                  <a:rPr lang="en-US" dirty="0" smtClean="0"/>
                  <a:t>computed by </a:t>
                </a:r>
                <a:r>
                  <a:rPr lang="en-US" dirty="0"/>
                  <a:t>adding the remaining </a:t>
                </a:r>
                <a:r>
                  <a:rPr lang="en-US" dirty="0" smtClean="0"/>
                  <a:t>budget </a:t>
                </a:r>
                <a:r>
                  <a:rPr lang="en-US" dirty="0"/>
                  <a:t>and the incomes of production </a:t>
                </a:r>
                <a:r>
                  <a:rPr lang="en-US" dirty="0" smtClean="0"/>
                  <a:t>profit, and subtracting the </a:t>
                </a:r>
                <a:r>
                  <a:rPr lang="en-US" dirty="0"/>
                  <a:t>outsourcing cost of </a:t>
                </a:r>
                <a:r>
                  <a:rPr lang="en-US" dirty="0" smtClean="0"/>
                  <a:t>resources </a:t>
                </a:r>
                <a:r>
                  <a:rPr lang="en-US" dirty="0"/>
                  <a:t>and inventory </a:t>
                </a:r>
                <a:r>
                  <a:rPr lang="en-US" dirty="0" smtClean="0"/>
                  <a:t>cost.</a:t>
                </a:r>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𝑝</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𝑝</m:t>
                          </m:r>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𝑝</m:t>
                              </m:r>
                            </m:sub>
                          </m:sSub>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𝑀</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sub>
                        <m:sup/>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𝑧</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𝑧</m:t>
                                  </m:r>
                                </m:sub>
                              </m:sSub>
                            </m:e>
                          </m:d>
                        </m:e>
                      </m:nary>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𝑗</m:t>
                          </m:r>
                        </m:sub>
                        <m:sup/>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𝑗</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𝑙</m:t>
                                  </m:r>
                                </m:e>
                                <m:sub>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𝑗</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𝑗</m:t>
                                  </m:r>
                                </m:sub>
                              </m:sSub>
                            </m:e>
                          </m:d>
                        </m:e>
                      </m:nary>
                    </m:oMath>
                  </m:oMathPara>
                </a14:m>
                <a:endParaRPr lang="en-US" b="0"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𝑀𝑇𝑆</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𝑗</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𝑗</m:t>
                              </m:r>
                            </m:sub>
                          </m:sSub>
                        </m:e>
                      </m:nary>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𝑀𝑇𝑂</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𝑗</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𝑗</m:t>
                              </m:r>
                            </m:sub>
                          </m:sSub>
                        </m:e>
                      </m:nary>
                    </m:oMath>
                  </m:oMathPara>
                </a14:m>
                <a:endParaRPr lang="en-US" dirty="0" smtClean="0"/>
              </a:p>
              <a:p>
                <a:pPr marL="0" indent="0">
                  <a:buNone/>
                </a:pPr>
                <a:endParaRPr lang="en-US" dirty="0" smtClean="0"/>
              </a:p>
              <a:p>
                <a:pPr marL="0" indent="0">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𝑧</m:t>
                        </m:r>
                      </m:sub>
                    </m:sSub>
                  </m:oMath>
                </a14:m>
                <a:r>
                  <a:rPr lang="en-US" dirty="0" smtClean="0"/>
                  <a:t>= unit cost of resource type </a:t>
                </a:r>
                <a14:m>
                  <m:oMath xmlns:m="http://schemas.openxmlformats.org/officeDocument/2006/math">
                    <m:r>
                      <a:rPr lang="en-US" b="0" i="1" smtClean="0">
                        <a:latin typeface="Cambria Math" panose="02040503050406030204" pitchFamily="18" charset="0"/>
                      </a:rPr>
                      <m:t>𝑚</m:t>
                    </m:r>
                  </m:oMath>
                </a14:m>
                <a:r>
                  <a:rPr lang="en-US" dirty="0" smtClean="0"/>
                  <a:t> obtained by outsourcing alternative </a:t>
                </a:r>
                <a14:m>
                  <m:oMath xmlns:m="http://schemas.openxmlformats.org/officeDocument/2006/math">
                    <m:r>
                      <a:rPr lang="en-US" b="0" i="1" smtClean="0">
                        <a:latin typeface="Cambria Math" panose="02040503050406030204" pitchFamily="18" charset="0"/>
                      </a:rPr>
                      <m:t>𝑧</m:t>
                    </m:r>
                  </m:oMath>
                </a14:m>
                <a:r>
                  <a:rPr lang="en-US" dirty="0" smtClean="0"/>
                  <a:t> in period </a:t>
                </a:r>
                <a14:m>
                  <m:oMath xmlns:m="http://schemas.openxmlformats.org/officeDocument/2006/math">
                    <m:r>
                      <a:rPr lang="en-US" b="0" i="1" smtClean="0">
                        <a:latin typeface="Cambria Math" panose="02040503050406030204" pitchFamily="18" charset="0"/>
                      </a:rPr>
                      <m:t>𝑝</m:t>
                    </m:r>
                  </m:oMath>
                </a14:m>
                <a:endParaRPr lang="en-US" dirty="0" smtClean="0"/>
              </a:p>
              <a:p>
                <a:pPr marL="0" indent="0">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𝑗</m:t>
                        </m:r>
                      </m:sub>
                    </m:sSub>
                  </m:oMath>
                </a14:m>
                <a:r>
                  <a:rPr lang="en-US" dirty="0" smtClean="0"/>
                  <a:t>= the unit excess production cost of product </a:t>
                </a:r>
                <a14:m>
                  <m:oMath xmlns:m="http://schemas.openxmlformats.org/officeDocument/2006/math">
                    <m:r>
                      <a:rPr lang="en-US" b="0" i="1" smtClean="0">
                        <a:latin typeface="Cambria Math" panose="02040503050406030204" pitchFamily="18" charset="0"/>
                      </a:rPr>
                      <m:t>𝑗</m:t>
                    </m:r>
                  </m:oMath>
                </a14:m>
                <a:r>
                  <a:rPr lang="en-US" dirty="0" smtClean="0"/>
                  <a:t> in period </a:t>
                </a:r>
                <a14:m>
                  <m:oMath xmlns:m="http://schemas.openxmlformats.org/officeDocument/2006/math">
                    <m:r>
                      <a:rPr lang="en-US" b="0" i="1" smtClean="0">
                        <a:latin typeface="Cambria Math" panose="02040503050406030204" pitchFamily="18" charset="0"/>
                      </a:rPr>
                      <m:t>𝑝</m:t>
                    </m:r>
                  </m:oMath>
                </a14:m>
                <a:endParaRPr lang="en-US" dirty="0" smtClean="0"/>
              </a:p>
              <a:p>
                <a:pPr marL="0" indent="0">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𝑙</m:t>
                        </m:r>
                      </m:e>
                      <m:sub>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𝑗</m:t>
                        </m:r>
                      </m:sub>
                    </m:sSub>
                  </m:oMath>
                </a14:m>
                <a:r>
                  <a:rPr lang="en-US" dirty="0" smtClean="0"/>
                  <a:t>= the unit lack production cost of product </a:t>
                </a:r>
                <a14:m>
                  <m:oMath xmlns:m="http://schemas.openxmlformats.org/officeDocument/2006/math">
                    <m:r>
                      <a:rPr lang="en-US" b="0" i="1" smtClean="0">
                        <a:latin typeface="Cambria Math" panose="02040503050406030204" pitchFamily="18" charset="0"/>
                      </a:rPr>
                      <m:t>𝑗</m:t>
                    </m:r>
                  </m:oMath>
                </a14:m>
                <a:r>
                  <a:rPr lang="en-US" dirty="0" smtClean="0"/>
                  <a:t> in period </a:t>
                </a:r>
                <a14:m>
                  <m:oMath xmlns:m="http://schemas.openxmlformats.org/officeDocument/2006/math">
                    <m:r>
                      <a:rPr lang="en-US" b="0" i="1" smtClean="0">
                        <a:latin typeface="Cambria Math" panose="02040503050406030204" pitchFamily="18" charset="0"/>
                      </a:rPr>
                      <m:t>𝑝</m:t>
                    </m:r>
                  </m:oMath>
                </a14:m>
                <a:endParaRPr lang="en-US" dirty="0" smtClean="0"/>
              </a:p>
              <a:p>
                <a:pPr marL="0" indent="0">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𝑗</m:t>
                        </m:r>
                      </m:sub>
                    </m:sSub>
                  </m:oMath>
                </a14:m>
                <a:r>
                  <a:rPr lang="en-US" dirty="0" smtClean="0"/>
                  <a:t>= unit profits of a product </a:t>
                </a:r>
                <a14:m>
                  <m:oMath xmlns:m="http://schemas.openxmlformats.org/officeDocument/2006/math">
                    <m:r>
                      <a:rPr lang="en-US" b="0" i="1" smtClean="0">
                        <a:latin typeface="Cambria Math" panose="02040503050406030204" pitchFamily="18" charset="0"/>
                      </a:rPr>
                      <m:t>𝑗</m:t>
                    </m:r>
                  </m:oMath>
                </a14:m>
                <a:r>
                  <a:rPr lang="en-US" dirty="0" smtClean="0"/>
                  <a:t> produced in period </a:t>
                </a:r>
                <a14:m>
                  <m:oMath xmlns:m="http://schemas.openxmlformats.org/officeDocument/2006/math">
                    <m:r>
                      <a:rPr lang="en-US" b="0" i="1" smtClean="0">
                        <a:latin typeface="Cambria Math" panose="02040503050406030204" pitchFamily="18" charset="0"/>
                      </a:rPr>
                      <m:t>𝑝</m:t>
                    </m:r>
                  </m:oMath>
                </a14:m>
                <a:endParaRPr lang="en-US"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76656" y="2011680"/>
                <a:ext cx="10753725" cy="4309221"/>
              </a:xfrm>
              <a:blipFill rotWithShape="0">
                <a:blip r:embed="rId2"/>
                <a:stretch>
                  <a:fillRect l="-567" t="-7496" b="-2263"/>
                </a:stretch>
              </a:blipFill>
            </p:spPr>
            <p:txBody>
              <a:bodyPr/>
              <a:lstStyle/>
              <a:p>
                <a:r>
                  <a:rPr lang="en-US">
                    <a:noFill/>
                  </a:rPr>
                  <a:t> </a:t>
                </a:r>
              </a:p>
            </p:txBody>
          </p:sp>
        </mc:Fallback>
      </mc:AlternateContent>
    </p:spTree>
    <p:extLst>
      <p:ext uri="{BB962C8B-B14F-4D97-AF65-F5344CB8AC3E}">
        <p14:creationId xmlns:p14="http://schemas.microsoft.com/office/powerpoint/2010/main" val="3234600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40916" y="2633960"/>
            <a:ext cx="10310194" cy="1754326"/>
          </a:xfrm>
          <a:prstGeom prst="rect">
            <a:avLst/>
          </a:prstGeom>
          <a:noFill/>
        </p:spPr>
        <p:txBody>
          <a:bodyPr wrap="none" lIns="91440" tIns="45720" rIns="91440" bIns="45720">
            <a:spAutoFit/>
          </a:bodyPr>
          <a:lstStyle/>
          <a:p>
            <a:pPr algn="ctr"/>
            <a:r>
              <a:rPr lang="en-U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Next agenda :</a:t>
            </a:r>
          </a:p>
          <a:p>
            <a:pPr algn="ctr"/>
            <a:r>
              <a:rPr lang="en-U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Solving </a:t>
            </a:r>
            <a:r>
              <a:rPr lang="en-U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local capacity planning model</a:t>
            </a:r>
            <a:endPar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596914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
            </a:r>
            <a:r>
              <a:rPr lang="en-US" dirty="0" smtClean="0"/>
              <a:t>eferences</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a:latin typeface="Arabic Typesetting" panose="03020402040406030203" pitchFamily="66" charset="-78"/>
                <a:cs typeface="Arabic Typesetting" panose="03020402040406030203" pitchFamily="66" charset="-78"/>
              </a:rPr>
              <a:t>Sokolov</a:t>
            </a:r>
            <a:r>
              <a:rPr lang="en-US" dirty="0">
                <a:latin typeface="Arabic Typesetting" panose="03020402040406030203" pitchFamily="66" charset="-78"/>
                <a:cs typeface="Arabic Typesetting" panose="03020402040406030203" pitchFamily="66" charset="-78"/>
              </a:rPr>
              <a:t>, B., and Ivanov, D. (2015). </a:t>
            </a:r>
            <a:r>
              <a:rPr lang="en-US" i="1" dirty="0">
                <a:latin typeface="Arabic Typesetting" panose="03020402040406030203" pitchFamily="66" charset="-78"/>
                <a:cs typeface="Arabic Typesetting" panose="03020402040406030203" pitchFamily="66" charset="-78"/>
              </a:rPr>
              <a:t>Integrated Scheduling of Material Flows and Information Services in Industry 4.0 Supply Networks</a:t>
            </a:r>
            <a:r>
              <a:rPr lang="en-US" dirty="0">
                <a:latin typeface="Arabic Typesetting" panose="03020402040406030203" pitchFamily="66" charset="-78"/>
                <a:cs typeface="Arabic Typesetting" panose="03020402040406030203" pitchFamily="66" charset="-78"/>
              </a:rPr>
              <a:t>. International Federation of Automatic Control (IFAC)-</a:t>
            </a:r>
            <a:r>
              <a:rPr lang="en-US" dirty="0" err="1">
                <a:latin typeface="Arabic Typesetting" panose="03020402040406030203" pitchFamily="66" charset="-78"/>
                <a:cs typeface="Arabic Typesetting" panose="03020402040406030203" pitchFamily="66" charset="-78"/>
              </a:rPr>
              <a:t>PaperOnLine</a:t>
            </a:r>
            <a:r>
              <a:rPr lang="en-US" dirty="0">
                <a:latin typeface="Arabic Typesetting" panose="03020402040406030203" pitchFamily="66" charset="-78"/>
                <a:cs typeface="Arabic Typesetting" panose="03020402040406030203" pitchFamily="66" charset="-78"/>
              </a:rPr>
              <a:t>, 48-3, 1533-1538</a:t>
            </a:r>
            <a:r>
              <a:rPr lang="en-US" dirty="0" smtClean="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a:p>
            <a:r>
              <a:rPr lang="en-US" dirty="0" err="1">
                <a:latin typeface="Arabic Typesetting" panose="03020402040406030203" pitchFamily="66" charset="-78"/>
                <a:cs typeface="Arabic Typesetting" panose="03020402040406030203" pitchFamily="66" charset="-78"/>
              </a:rPr>
              <a:t>Zhuge</a:t>
            </a:r>
            <a:r>
              <a:rPr lang="en-US" dirty="0">
                <a:latin typeface="Arabic Typesetting" panose="03020402040406030203" pitchFamily="66" charset="-78"/>
                <a:cs typeface="Arabic Typesetting" panose="03020402040406030203" pitchFamily="66" charset="-78"/>
              </a:rPr>
              <a:t>, H. (2011). </a:t>
            </a:r>
            <a:r>
              <a:rPr lang="en-US" i="1" dirty="0">
                <a:latin typeface="Arabic Typesetting" panose="03020402040406030203" pitchFamily="66" charset="-78"/>
                <a:cs typeface="Arabic Typesetting" panose="03020402040406030203" pitchFamily="66" charset="-78"/>
              </a:rPr>
              <a:t>Semantic Linking through Spaces for Cyber-physical-socio Intelligence: A Methodology</a:t>
            </a:r>
            <a:r>
              <a:rPr lang="en-US" dirty="0">
                <a:latin typeface="Arabic Typesetting" panose="03020402040406030203" pitchFamily="66" charset="-78"/>
                <a:cs typeface="Arabic Typesetting" panose="03020402040406030203" pitchFamily="66" charset="-78"/>
              </a:rPr>
              <a:t>. Artificial Intelligence, 175 (5-6), 988-1019</a:t>
            </a:r>
            <a:r>
              <a:rPr lang="en-US" dirty="0" smtClean="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a:p>
            <a:r>
              <a:rPr lang="en-US" dirty="0">
                <a:latin typeface="Arabic Typesetting" panose="03020402040406030203" pitchFamily="66" charset="-78"/>
                <a:cs typeface="Arabic Typesetting" panose="03020402040406030203" pitchFamily="66" charset="-78"/>
              </a:rPr>
              <a:t>Ivanov, D., </a:t>
            </a:r>
            <a:r>
              <a:rPr lang="en-US" dirty="0" err="1">
                <a:latin typeface="Arabic Typesetting" panose="03020402040406030203" pitchFamily="66" charset="-78"/>
                <a:cs typeface="Arabic Typesetting" panose="03020402040406030203" pitchFamily="66" charset="-78"/>
              </a:rPr>
              <a:t>Sokolov</a:t>
            </a:r>
            <a:r>
              <a:rPr lang="en-US" dirty="0">
                <a:latin typeface="Arabic Typesetting" panose="03020402040406030203" pitchFamily="66" charset="-78"/>
                <a:cs typeface="Arabic Typesetting" panose="03020402040406030203" pitchFamily="66" charset="-78"/>
              </a:rPr>
              <a:t>, B., and </a:t>
            </a:r>
            <a:r>
              <a:rPr lang="en-US" dirty="0" err="1">
                <a:latin typeface="Arabic Typesetting" panose="03020402040406030203" pitchFamily="66" charset="-78"/>
                <a:cs typeface="Arabic Typesetting" panose="03020402040406030203" pitchFamily="66" charset="-78"/>
              </a:rPr>
              <a:t>Kaeschel</a:t>
            </a:r>
            <a:r>
              <a:rPr lang="en-US" dirty="0">
                <a:latin typeface="Arabic Typesetting" panose="03020402040406030203" pitchFamily="66" charset="-78"/>
                <a:cs typeface="Arabic Typesetting" panose="03020402040406030203" pitchFamily="66" charset="-78"/>
              </a:rPr>
              <a:t>, J. (2010). </a:t>
            </a:r>
            <a:r>
              <a:rPr lang="en-US" i="1" dirty="0">
                <a:latin typeface="Arabic Typesetting" panose="03020402040406030203" pitchFamily="66" charset="-78"/>
                <a:cs typeface="Arabic Typesetting" panose="03020402040406030203" pitchFamily="66" charset="-78"/>
              </a:rPr>
              <a:t>A Multi-structural Framework for Adaptive Supply Chain Planning and Operations with Structure Dynamics Considerations</a:t>
            </a:r>
            <a:r>
              <a:rPr lang="en-US" dirty="0">
                <a:latin typeface="Arabic Typesetting" panose="03020402040406030203" pitchFamily="66" charset="-78"/>
                <a:cs typeface="Arabic Typesetting" panose="03020402040406030203" pitchFamily="66" charset="-78"/>
              </a:rPr>
              <a:t>. European Journal of Operational Research, 200, 409-420. </a:t>
            </a:r>
          </a:p>
          <a:p>
            <a:r>
              <a:rPr lang="en-US" dirty="0" err="1">
                <a:latin typeface="Arabic Typesetting" panose="03020402040406030203" pitchFamily="66" charset="-78"/>
                <a:cs typeface="Arabic Typesetting" panose="03020402040406030203" pitchFamily="66" charset="-78"/>
              </a:rPr>
              <a:t>Faratin</a:t>
            </a:r>
            <a:r>
              <a:rPr lang="en-US" dirty="0">
                <a:latin typeface="Arabic Typesetting" panose="03020402040406030203" pitchFamily="66" charset="-78"/>
                <a:cs typeface="Arabic Typesetting" panose="03020402040406030203" pitchFamily="66" charset="-78"/>
              </a:rPr>
              <a:t>, P., Sierra, C., and Jennings, N.R. (1998</a:t>
            </a:r>
            <a:r>
              <a:rPr lang="en-US" i="1" dirty="0">
                <a:latin typeface="Arabic Typesetting" panose="03020402040406030203" pitchFamily="66" charset="-78"/>
                <a:cs typeface="Arabic Typesetting" panose="03020402040406030203" pitchFamily="66" charset="-78"/>
              </a:rPr>
              <a:t>). Negotiations Decisions Functions for Autonomous Agents</a:t>
            </a:r>
            <a:r>
              <a:rPr lang="en-US" dirty="0">
                <a:latin typeface="Arabic Typesetting" panose="03020402040406030203" pitchFamily="66" charset="-78"/>
                <a:cs typeface="Arabic Typesetting" panose="03020402040406030203" pitchFamily="66" charset="-78"/>
              </a:rPr>
              <a:t>. Robotics and Autonomous Systems, 24(3-4), 159-182.  </a:t>
            </a:r>
          </a:p>
          <a:p>
            <a:r>
              <a:rPr lang="en-US" dirty="0" err="1">
                <a:latin typeface="Arabic Typesetting" panose="03020402040406030203" pitchFamily="66" charset="-78"/>
                <a:cs typeface="Arabic Typesetting" panose="03020402040406030203" pitchFamily="66" charset="-78"/>
              </a:rPr>
              <a:t>Raiffa</a:t>
            </a:r>
            <a:r>
              <a:rPr lang="en-US" dirty="0">
                <a:latin typeface="Arabic Typesetting" panose="03020402040406030203" pitchFamily="66" charset="-78"/>
                <a:cs typeface="Arabic Typesetting" panose="03020402040406030203" pitchFamily="66" charset="-78"/>
              </a:rPr>
              <a:t>, H. (1982). </a:t>
            </a:r>
            <a:r>
              <a:rPr lang="en-US" i="1" dirty="0">
                <a:latin typeface="Arabic Typesetting" panose="03020402040406030203" pitchFamily="66" charset="-78"/>
                <a:cs typeface="Arabic Typesetting" panose="03020402040406030203" pitchFamily="66" charset="-78"/>
              </a:rPr>
              <a:t>The Art and Science of Negotiation</a:t>
            </a:r>
            <a:r>
              <a:rPr lang="en-US" dirty="0">
                <a:latin typeface="Arabic Typesetting" panose="03020402040406030203" pitchFamily="66" charset="-78"/>
                <a:cs typeface="Arabic Typesetting" panose="03020402040406030203" pitchFamily="66" charset="-78"/>
              </a:rPr>
              <a:t>. Cambridge, MA: Harvard University </a:t>
            </a:r>
            <a:r>
              <a:rPr lang="en-US" dirty="0" smtClean="0">
                <a:latin typeface="Arabic Typesetting" panose="03020402040406030203" pitchFamily="66" charset="-78"/>
                <a:cs typeface="Arabic Typesetting" panose="03020402040406030203" pitchFamily="66" charset="-78"/>
              </a:rPr>
              <a:t>Press</a:t>
            </a:r>
            <a:endParaRPr lang="en-US" dirty="0">
              <a:latin typeface="Arabic Typesetting" panose="03020402040406030203" pitchFamily="66" charset="-78"/>
              <a:cs typeface="Arabic Typesetting" panose="03020402040406030203" pitchFamily="66" charset="-78"/>
            </a:endParaRPr>
          </a:p>
          <a:p>
            <a:r>
              <a:rPr lang="en-US" dirty="0" smtClean="0">
                <a:latin typeface="Arabic Typesetting" panose="03020402040406030203" pitchFamily="66" charset="-78"/>
                <a:cs typeface="Arabic Typesetting" panose="03020402040406030203" pitchFamily="66" charset="-78"/>
              </a:rPr>
              <a:t>Wang, K.J. and Wang, S.M. (2012). </a:t>
            </a:r>
            <a:r>
              <a:rPr lang="en-US" i="1" dirty="0" smtClean="0">
                <a:latin typeface="Arabic Typesetting" panose="03020402040406030203" pitchFamily="66" charset="-78"/>
                <a:cs typeface="Arabic Typesetting" panose="03020402040406030203" pitchFamily="66" charset="-78"/>
              </a:rPr>
              <a:t>A Negotiation-based Capacity Planning Model</a:t>
            </a:r>
            <a:r>
              <a:rPr lang="en-US" dirty="0" smtClean="0">
                <a:latin typeface="Arabic Typesetting" panose="03020402040406030203" pitchFamily="66" charset="-78"/>
                <a:cs typeface="Arabic Typesetting" panose="03020402040406030203" pitchFamily="66" charset="-78"/>
              </a:rPr>
              <a:t>. IEEE Transactions on Systems, Man, and Cybernetics – Part C : Applications and Reviews, Vol. 42, No. 6.</a:t>
            </a:r>
            <a:endParaRPr lang="en-US" dirty="0">
              <a:latin typeface="Arabic Typesetting" panose="03020402040406030203" pitchFamily="66" charset="-78"/>
              <a:cs typeface="Arabic Typesetting" panose="03020402040406030203" pitchFamily="66" charset="-78"/>
            </a:endParaRPr>
          </a:p>
          <a:p>
            <a:endParaRPr lang="en-US" dirty="0"/>
          </a:p>
        </p:txBody>
      </p:sp>
    </p:spTree>
    <p:extLst>
      <p:ext uri="{BB962C8B-B14F-4D97-AF65-F5344CB8AC3E}">
        <p14:creationId xmlns:p14="http://schemas.microsoft.com/office/powerpoint/2010/main" val="1957700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a:bodyPr>
          <a:lstStyle/>
          <a:p>
            <a:r>
              <a:rPr lang="en-US" dirty="0" smtClean="0"/>
              <a:t>Industry </a:t>
            </a:r>
            <a:r>
              <a:rPr lang="en-US" dirty="0"/>
              <a:t>4.0 represents a smart manufacturing networking concept where machines and products interact with each other without human control. By this concern, the automated systems that able to provide the interactions, such like negotiations among several parties, is highly required to maintain the processes. </a:t>
            </a:r>
          </a:p>
          <a:p>
            <a:endParaRPr lang="en-US" dirty="0"/>
          </a:p>
        </p:txBody>
      </p:sp>
    </p:spTree>
    <p:extLst>
      <p:ext uri="{BB962C8B-B14F-4D97-AF65-F5344CB8AC3E}">
        <p14:creationId xmlns:p14="http://schemas.microsoft.com/office/powerpoint/2010/main" val="1270104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內容版面配置區 3"/>
          <p:cNvGraphicFramePr>
            <a:graphicFrameLocks/>
          </p:cNvGraphicFramePr>
          <p:nvPr>
            <p:extLst>
              <p:ext uri="{D42A27DB-BD31-4B8C-83A1-F6EECF244321}">
                <p14:modId xmlns:p14="http://schemas.microsoft.com/office/powerpoint/2010/main" val="892405414"/>
              </p:ext>
            </p:extLst>
          </p:nvPr>
        </p:nvGraphicFramePr>
        <p:xfrm>
          <a:off x="1554867" y="1884285"/>
          <a:ext cx="9079090" cy="371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p:txBody>
          <a:bodyPr/>
          <a:lstStyle/>
          <a:p>
            <a:r>
              <a:rPr lang="en-US" dirty="0" smtClean="0"/>
              <a:t>Industry 4.0 represents paradigm shift</a:t>
            </a:r>
            <a:endParaRPr lang="en-US" dirty="0"/>
          </a:p>
        </p:txBody>
      </p:sp>
    </p:spTree>
    <p:extLst>
      <p:ext uri="{BB962C8B-B14F-4D97-AF65-F5344CB8AC3E}">
        <p14:creationId xmlns:p14="http://schemas.microsoft.com/office/powerpoint/2010/main" val="3058727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
            </a:r>
            <a:r>
              <a:rPr lang="en-US" dirty="0" smtClean="0"/>
              <a:t>ackground</a:t>
            </a:r>
            <a:endParaRPr lang="en-US" dirty="0"/>
          </a:p>
        </p:txBody>
      </p:sp>
      <p:sp>
        <p:nvSpPr>
          <p:cNvPr id="3" name="Content Placeholder 2"/>
          <p:cNvSpPr>
            <a:spLocks noGrp="1"/>
          </p:cNvSpPr>
          <p:nvPr>
            <p:ph idx="1"/>
          </p:nvPr>
        </p:nvSpPr>
        <p:spPr/>
        <p:txBody>
          <a:bodyPr/>
          <a:lstStyle/>
          <a:p>
            <a:r>
              <a:rPr lang="en-US" dirty="0" smtClean="0"/>
              <a:t>In decentralized </a:t>
            </a:r>
            <a:r>
              <a:rPr lang="en-US" dirty="0"/>
              <a:t>manufacturing </a:t>
            </a:r>
            <a:r>
              <a:rPr lang="en-US" dirty="0" smtClean="0"/>
              <a:t>environment with </a:t>
            </a:r>
            <a:r>
              <a:rPr lang="en-US" dirty="0"/>
              <a:t>multiple factories that are scattered </a:t>
            </a:r>
            <a:r>
              <a:rPr lang="en-US" dirty="0" smtClean="0"/>
              <a:t>geographically, the </a:t>
            </a:r>
            <a:r>
              <a:rPr lang="en-US" dirty="0"/>
              <a:t>complexity of </a:t>
            </a:r>
            <a:r>
              <a:rPr lang="en-US" dirty="0" smtClean="0"/>
              <a:t>production systems </a:t>
            </a:r>
            <a:r>
              <a:rPr lang="en-US" dirty="0"/>
              <a:t>increases, </a:t>
            </a:r>
            <a:r>
              <a:rPr lang="en-US" dirty="0" smtClean="0"/>
              <a:t>and capacity </a:t>
            </a:r>
            <a:r>
              <a:rPr lang="en-US" dirty="0"/>
              <a:t>planning and allocation </a:t>
            </a:r>
            <a:r>
              <a:rPr lang="en-US" dirty="0" smtClean="0"/>
              <a:t>of resources </a:t>
            </a:r>
            <a:r>
              <a:rPr lang="en-US" dirty="0"/>
              <a:t>have become a significant concern that affects </a:t>
            </a:r>
            <a:r>
              <a:rPr lang="en-US" dirty="0" smtClean="0"/>
              <a:t>system performances</a:t>
            </a:r>
            <a:endParaRPr lang="en-US" dirty="0"/>
          </a:p>
        </p:txBody>
      </p:sp>
    </p:spTree>
    <p:extLst>
      <p:ext uri="{BB962C8B-B14F-4D97-AF65-F5344CB8AC3E}">
        <p14:creationId xmlns:p14="http://schemas.microsoft.com/office/powerpoint/2010/main" val="2845901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
            </a:r>
            <a:r>
              <a:rPr lang="en-US" dirty="0" smtClean="0"/>
              <a:t>ackground</a:t>
            </a:r>
            <a:endParaRPr lang="en-US" dirty="0"/>
          </a:p>
        </p:txBody>
      </p:sp>
      <p:sp>
        <p:nvSpPr>
          <p:cNvPr id="3" name="Content Placeholder 2"/>
          <p:cNvSpPr>
            <a:spLocks noGrp="1"/>
          </p:cNvSpPr>
          <p:nvPr>
            <p:ph idx="1"/>
          </p:nvPr>
        </p:nvSpPr>
        <p:spPr/>
        <p:txBody>
          <a:bodyPr/>
          <a:lstStyle/>
          <a:p>
            <a:r>
              <a:rPr lang="en-US" dirty="0"/>
              <a:t>However, profit-oriented attitudes make individual </a:t>
            </a:r>
            <a:r>
              <a:rPr lang="en-US" dirty="0" smtClean="0"/>
              <a:t>factory planners </a:t>
            </a:r>
            <a:r>
              <a:rPr lang="en-US" dirty="0"/>
              <a:t>to acquire maximal resources from their </a:t>
            </a:r>
            <a:r>
              <a:rPr lang="en-US" dirty="0" smtClean="0"/>
              <a:t>headquarters by </a:t>
            </a:r>
            <a:r>
              <a:rPr lang="en-US" dirty="0"/>
              <a:t>taking advantage of peer factories. Imbalances in </a:t>
            </a:r>
            <a:r>
              <a:rPr lang="en-US" dirty="0" smtClean="0"/>
              <a:t>budget allocation </a:t>
            </a:r>
            <a:r>
              <a:rPr lang="en-US" dirty="0"/>
              <a:t>will harm the overall performance of a firm. </a:t>
            </a:r>
            <a:endParaRPr lang="en-US" dirty="0" smtClean="0"/>
          </a:p>
          <a:p>
            <a:endParaRPr lang="en-US" dirty="0"/>
          </a:p>
          <a:p>
            <a:r>
              <a:rPr lang="en-US" dirty="0" smtClean="0"/>
              <a:t>Thus, autonomous </a:t>
            </a:r>
            <a:r>
              <a:rPr lang="en-US" dirty="0"/>
              <a:t>negotiation process among factories for the </a:t>
            </a:r>
            <a:r>
              <a:rPr lang="en-US" dirty="0" smtClean="0"/>
              <a:t>best budget </a:t>
            </a:r>
            <a:r>
              <a:rPr lang="en-US" dirty="0"/>
              <a:t>and resource allocation is highly imperative</a:t>
            </a:r>
          </a:p>
        </p:txBody>
      </p:sp>
    </p:spTree>
    <p:extLst>
      <p:ext uri="{BB962C8B-B14F-4D97-AF65-F5344CB8AC3E}">
        <p14:creationId xmlns:p14="http://schemas.microsoft.com/office/powerpoint/2010/main" val="3163598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purpose and objectives</a:t>
            </a:r>
            <a:endParaRPr lang="en-US" dirty="0"/>
          </a:p>
        </p:txBody>
      </p:sp>
      <p:sp>
        <p:nvSpPr>
          <p:cNvPr id="3" name="Content Placeholder 2"/>
          <p:cNvSpPr>
            <a:spLocks noGrp="1"/>
          </p:cNvSpPr>
          <p:nvPr>
            <p:ph idx="1"/>
          </p:nvPr>
        </p:nvSpPr>
        <p:spPr/>
        <p:txBody>
          <a:bodyPr>
            <a:normAutofit/>
          </a:bodyPr>
          <a:lstStyle/>
          <a:p>
            <a:r>
              <a:rPr lang="en-US" dirty="0"/>
              <a:t>T</a:t>
            </a:r>
            <a:r>
              <a:rPr lang="en-US" dirty="0" smtClean="0"/>
              <a:t>his </a:t>
            </a:r>
            <a:r>
              <a:rPr lang="en-US" dirty="0"/>
              <a:t>study </a:t>
            </a:r>
            <a:r>
              <a:rPr lang="en-US" dirty="0" smtClean="0"/>
              <a:t>will focus </a:t>
            </a:r>
            <a:r>
              <a:rPr lang="en-US" dirty="0"/>
              <a:t>on the </a:t>
            </a:r>
            <a:r>
              <a:rPr lang="en-US" dirty="0" smtClean="0"/>
              <a:t>development of </a:t>
            </a:r>
            <a:r>
              <a:rPr lang="en-US" dirty="0"/>
              <a:t>an integrated framework to allocate limited </a:t>
            </a:r>
            <a:r>
              <a:rPr lang="en-US" dirty="0" smtClean="0"/>
              <a:t>budget in </a:t>
            </a:r>
            <a:r>
              <a:rPr lang="en-US" dirty="0"/>
              <a:t>a multiple-factory manufacturing </a:t>
            </a:r>
            <a:r>
              <a:rPr lang="en-US" dirty="0" smtClean="0"/>
              <a:t>environment</a:t>
            </a:r>
          </a:p>
          <a:p>
            <a:endParaRPr lang="en-US" dirty="0" smtClean="0"/>
          </a:p>
          <a:p>
            <a:r>
              <a:rPr lang="en-US" dirty="0" smtClean="0"/>
              <a:t>We will develop </a:t>
            </a:r>
            <a:r>
              <a:rPr lang="en-US" dirty="0"/>
              <a:t>a </a:t>
            </a:r>
            <a:r>
              <a:rPr lang="en-US" dirty="0">
                <a:solidFill>
                  <a:schemeClr val="tx1"/>
                </a:solidFill>
              </a:rPr>
              <a:t>negotiation </a:t>
            </a:r>
            <a:r>
              <a:rPr lang="en-US" dirty="0" smtClean="0">
                <a:solidFill>
                  <a:schemeClr val="tx1"/>
                </a:solidFill>
              </a:rPr>
              <a:t>framework with learning mechanism </a:t>
            </a:r>
            <a:r>
              <a:rPr lang="en-US" dirty="0"/>
              <a:t>to allocate </a:t>
            </a:r>
            <a:r>
              <a:rPr lang="en-US" dirty="0" smtClean="0"/>
              <a:t>autonomously finite </a:t>
            </a:r>
            <a:r>
              <a:rPr lang="en-US" dirty="0"/>
              <a:t>budget provided by a headquarters and to facilitate </a:t>
            </a:r>
            <a:r>
              <a:rPr lang="en-US" dirty="0" smtClean="0"/>
              <a:t>the use </a:t>
            </a:r>
            <a:r>
              <a:rPr lang="en-US" dirty="0"/>
              <a:t>of limited manufacturing resources that are scattered </a:t>
            </a:r>
            <a:r>
              <a:rPr lang="en-US" dirty="0" smtClean="0"/>
              <a:t>over individual </a:t>
            </a:r>
            <a:r>
              <a:rPr lang="en-US" dirty="0"/>
              <a:t>factories. </a:t>
            </a:r>
            <a:endParaRPr lang="en-US" dirty="0" smtClean="0"/>
          </a:p>
        </p:txBody>
      </p:sp>
    </p:spTree>
    <p:extLst>
      <p:ext uri="{BB962C8B-B14F-4D97-AF65-F5344CB8AC3E}">
        <p14:creationId xmlns:p14="http://schemas.microsoft.com/office/powerpoint/2010/main" val="2727446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purpose and objectives</a:t>
            </a:r>
            <a:endParaRPr lang="en-US" dirty="0"/>
          </a:p>
        </p:txBody>
      </p:sp>
      <p:sp>
        <p:nvSpPr>
          <p:cNvPr id="3" name="Content Placeholder 2"/>
          <p:cNvSpPr>
            <a:spLocks noGrp="1"/>
          </p:cNvSpPr>
          <p:nvPr>
            <p:ph idx="1"/>
          </p:nvPr>
        </p:nvSpPr>
        <p:spPr/>
        <p:txBody>
          <a:bodyPr>
            <a:normAutofit/>
          </a:bodyPr>
          <a:lstStyle/>
          <a:p>
            <a:r>
              <a:rPr lang="en-US" dirty="0" smtClean="0"/>
              <a:t>During </a:t>
            </a:r>
            <a:r>
              <a:rPr lang="en-US" dirty="0"/>
              <a:t>negotiations, a factory exchanges </a:t>
            </a:r>
            <a:r>
              <a:rPr lang="en-US" dirty="0" smtClean="0"/>
              <a:t>a series </a:t>
            </a:r>
            <a:r>
              <a:rPr lang="en-US" dirty="0"/>
              <a:t>of messages with the others and, then, applies </a:t>
            </a:r>
            <a:r>
              <a:rPr lang="en-US" dirty="0" smtClean="0">
                <a:solidFill>
                  <a:schemeClr val="tx1"/>
                </a:solidFill>
              </a:rPr>
              <a:t>negotiation functions </a:t>
            </a:r>
            <a:r>
              <a:rPr lang="en-US" dirty="0"/>
              <a:t>to simulate the negotiation attitudes and tactics of </a:t>
            </a:r>
            <a:r>
              <a:rPr lang="en-US" dirty="0" smtClean="0"/>
              <a:t>a factory </a:t>
            </a:r>
          </a:p>
          <a:p>
            <a:endParaRPr lang="en-US" dirty="0"/>
          </a:p>
          <a:p>
            <a:r>
              <a:rPr lang="en-US" dirty="0" smtClean="0"/>
              <a:t>Each </a:t>
            </a:r>
            <a:r>
              <a:rPr lang="en-US" dirty="0"/>
              <a:t>factory will use a </a:t>
            </a:r>
            <a:r>
              <a:rPr lang="en-US" dirty="0">
                <a:solidFill>
                  <a:schemeClr val="tx1"/>
                </a:solidFill>
              </a:rPr>
              <a:t>local capacity-planning </a:t>
            </a:r>
            <a:r>
              <a:rPr lang="en-US" dirty="0" smtClean="0">
                <a:solidFill>
                  <a:schemeClr val="tx1"/>
                </a:solidFill>
              </a:rPr>
              <a:t>model </a:t>
            </a:r>
            <a:r>
              <a:rPr lang="en-US" dirty="0" smtClean="0"/>
              <a:t>and </a:t>
            </a:r>
            <a:r>
              <a:rPr lang="en-US" dirty="0"/>
              <a:t>a corresponding algorithm, both being deployed under </a:t>
            </a:r>
            <a:r>
              <a:rPr lang="en-US" dirty="0" smtClean="0"/>
              <a:t>the proposed </a:t>
            </a:r>
            <a:r>
              <a:rPr lang="en-US" dirty="0"/>
              <a:t>negotiation framework</a:t>
            </a:r>
          </a:p>
        </p:txBody>
      </p:sp>
    </p:spTree>
    <p:extLst>
      <p:ext uri="{BB962C8B-B14F-4D97-AF65-F5344CB8AC3E}">
        <p14:creationId xmlns:p14="http://schemas.microsoft.com/office/powerpoint/2010/main" val="2877564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Wisp</Template>
  <TotalTime>1276</TotalTime>
  <Words>1515</Words>
  <Application>Microsoft Office PowerPoint</Application>
  <PresentationFormat>Widescreen</PresentationFormat>
  <Paragraphs>203</Paragraphs>
  <Slides>34</Slides>
  <Notes>0</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2</vt:i4>
      </vt:variant>
      <vt:variant>
        <vt:lpstr>Slide Titles</vt:lpstr>
      </vt:variant>
      <vt:variant>
        <vt:i4>34</vt:i4>
      </vt:variant>
    </vt:vector>
  </HeadingPairs>
  <TitlesOfParts>
    <vt:vector size="50" baseType="lpstr">
      <vt:lpstr>MS Mincho</vt:lpstr>
      <vt:lpstr>ＭＳ Ｐゴシック</vt:lpstr>
      <vt:lpstr>新細明體</vt:lpstr>
      <vt:lpstr>標楷體</vt:lpstr>
      <vt:lpstr>Arabic Typesetting</vt:lpstr>
      <vt:lpstr>Arial</vt:lpstr>
      <vt:lpstr>Calibri</vt:lpstr>
      <vt:lpstr>Calibri Light</vt:lpstr>
      <vt:lpstr>Cambria Math</vt:lpstr>
      <vt:lpstr>Times New Roman</vt:lpstr>
      <vt:lpstr>Wingdings</vt:lpstr>
      <vt:lpstr>Wingdings 2</vt:lpstr>
      <vt:lpstr>HDOfficeLightV0</vt:lpstr>
      <vt:lpstr>Metropolitan</vt:lpstr>
      <vt:lpstr>方程式</vt:lpstr>
      <vt:lpstr>Equation.DSMT4</vt:lpstr>
      <vt:lpstr>Negotiation-based capacity planning with learning mechanism between factories in decentralized manufacturing environment</vt:lpstr>
      <vt:lpstr>Background</vt:lpstr>
      <vt:lpstr>Background</vt:lpstr>
      <vt:lpstr>Background</vt:lpstr>
      <vt:lpstr>Industry 4.0 represents paradigm shift</vt:lpstr>
      <vt:lpstr>Background</vt:lpstr>
      <vt:lpstr>Background</vt:lpstr>
      <vt:lpstr>Research purpose and objectives</vt:lpstr>
      <vt:lpstr>Research purpose and objectives</vt:lpstr>
      <vt:lpstr>Negotiation framework</vt:lpstr>
      <vt:lpstr>Negotiation decision function (NDF)</vt:lpstr>
      <vt:lpstr>Negotiation decision function (NDF)</vt:lpstr>
      <vt:lpstr>Negotiation process</vt:lpstr>
      <vt:lpstr>Negotiation procedure</vt:lpstr>
      <vt:lpstr>Step 1</vt:lpstr>
      <vt:lpstr>Step 2</vt:lpstr>
      <vt:lpstr>Step 3</vt:lpstr>
      <vt:lpstr>Step 4</vt:lpstr>
      <vt:lpstr>Step 5</vt:lpstr>
      <vt:lpstr>Negotiation decision functions </vt:lpstr>
      <vt:lpstr>Negotiation decision functions</vt:lpstr>
      <vt:lpstr>Negotiation decision functions</vt:lpstr>
      <vt:lpstr>Negotiation decision functions </vt:lpstr>
      <vt:lpstr>Local Capacity planning model</vt:lpstr>
      <vt:lpstr>Objective function</vt:lpstr>
      <vt:lpstr>Constraint 1 : Limited budget of       negotiation</vt:lpstr>
      <vt:lpstr>Constraint 2 : required number of           resources</vt:lpstr>
      <vt:lpstr>Constraint 2 : required number of           resources</vt:lpstr>
      <vt:lpstr>Constraint 3 : configuration constraints        among resources</vt:lpstr>
      <vt:lpstr>Constraint 4 : production balance      from market demand</vt:lpstr>
      <vt:lpstr>Constraint 5 : inventory balance      from market demand</vt:lpstr>
      <vt:lpstr>Constraint 6 : profit balance equation</vt:lpstr>
      <vt:lpstr>PowerPoint Presentation</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lin93715</dc:creator>
  <cp:lastModifiedBy>lin93715</cp:lastModifiedBy>
  <cp:revision>80</cp:revision>
  <dcterms:created xsi:type="dcterms:W3CDTF">2016-01-17T07:31:30Z</dcterms:created>
  <dcterms:modified xsi:type="dcterms:W3CDTF">2016-07-11T04:22:10Z</dcterms:modified>
</cp:coreProperties>
</file>