
<file path=[Content_Types].xml><?xml version="1.0" encoding="utf-8"?>
<Types xmlns="http://schemas.openxmlformats.org/package/2006/content-types">
  <Default Extension="vsd" ContentType="application/vnd.visio"/>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12"/>
  </p:notesMasterIdLst>
  <p:handoutMasterIdLst>
    <p:handoutMasterId r:id="rId13"/>
  </p:handoutMasterIdLst>
  <p:sldIdLst>
    <p:sldId id="317" r:id="rId2"/>
    <p:sldId id="259" r:id="rId3"/>
    <p:sldId id="286" r:id="rId4"/>
    <p:sldId id="319" r:id="rId5"/>
    <p:sldId id="318" r:id="rId6"/>
    <p:sldId id="310" r:id="rId7"/>
    <p:sldId id="306" r:id="rId8"/>
    <p:sldId id="311" r:id="rId9"/>
    <p:sldId id="320" r:id="rId10"/>
    <p:sldId id="314" r:id="rId11"/>
  </p:sldIdLst>
  <p:sldSz cx="12192000" cy="6858000"/>
  <p:notesSz cx="6797675" cy="987425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B1B58D-A04E-455F-BA56-C965059D488F}">
          <p14:sldIdLst/>
        </p14:section>
        <p14:section name="Untitled Section" id="{0F483921-AC4D-4562-9A7B-0CAF6DF516E3}">
          <p14:sldIdLst>
            <p14:sldId id="317"/>
            <p14:sldId id="259"/>
            <p14:sldId id="286"/>
            <p14:sldId id="319"/>
            <p14:sldId id="318"/>
            <p14:sldId id="310"/>
            <p14:sldId id="306"/>
            <p14:sldId id="311"/>
            <p14:sldId id="320"/>
            <p14:sldId id="31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71403" autoAdjust="0"/>
  </p:normalViewPr>
  <p:slideViewPr>
    <p:cSldViewPr snapToGrid="0">
      <p:cViewPr varScale="1">
        <p:scale>
          <a:sx n="53" d="100"/>
          <a:sy n="53" d="100"/>
        </p:scale>
        <p:origin x="1308" y="66"/>
      </p:cViewPr>
      <p:guideLst>
        <p:guide orient="horz" pos="2160"/>
        <p:guide pos="3840"/>
      </p:guideLst>
    </p:cSldViewPr>
  </p:slid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18D900B4-ADD0-47A1-8B2E-7136D14C99FF}" type="datetimeFigureOut">
              <a:rPr lang="zh-TW" altLang="en-US" smtClean="0"/>
              <a:t>2016/7/10</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0E23987D-1509-430D-8B10-EF5AD91E7E8F}" type="slidenum">
              <a:rPr lang="zh-TW" altLang="en-US" smtClean="0"/>
              <a:t>‹#›</a:t>
            </a:fld>
            <a:endParaRPr lang="zh-TW" altLang="en-US"/>
          </a:p>
        </p:txBody>
      </p:sp>
    </p:spTree>
    <p:extLst>
      <p:ext uri="{BB962C8B-B14F-4D97-AF65-F5344CB8AC3E}">
        <p14:creationId xmlns:p14="http://schemas.microsoft.com/office/powerpoint/2010/main" val="247459620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0091A6E1-09DE-4C12-8A5F-5B4ABC6EA166}" type="datetimeFigureOut">
              <a:rPr lang="zh-TW" altLang="en-US" smtClean="0"/>
              <a:pPr/>
              <a:t>2016/7/10</a:t>
            </a:fld>
            <a:endParaRPr lang="zh-TW" altLang="en-US"/>
          </a:p>
        </p:txBody>
      </p:sp>
      <p:sp>
        <p:nvSpPr>
          <p:cNvPr id="4" name="投影片圖像版面配置區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D7E38A8D-873A-4BDE-AFFD-349AEEF2675F}" type="slidenum">
              <a:rPr lang="zh-TW" altLang="en-US" smtClean="0"/>
              <a:pPr/>
              <a:t>‹#›</a:t>
            </a:fld>
            <a:endParaRPr lang="zh-TW" altLang="en-US"/>
          </a:p>
        </p:txBody>
      </p:sp>
    </p:spTree>
    <p:extLst>
      <p:ext uri="{BB962C8B-B14F-4D97-AF65-F5344CB8AC3E}">
        <p14:creationId xmlns:p14="http://schemas.microsoft.com/office/powerpoint/2010/main" val="426758818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38150" y="1235075"/>
            <a:ext cx="5921375" cy="3332163"/>
          </a:xfrm>
        </p:spPr>
      </p:sp>
      <p:sp>
        <p:nvSpPr>
          <p:cNvPr id="3" name="備忘稿版面配置區 2"/>
          <p:cNvSpPr>
            <a:spLocks noGrp="1"/>
          </p:cNvSpPr>
          <p:nvPr>
            <p:ph type="body" idx="1"/>
          </p:nvPr>
        </p:nvSpPr>
        <p:spPr/>
        <p:txBody>
          <a:bodyPr/>
          <a:lstStyle/>
          <a:p>
            <a:pPr algn="just"/>
            <a:r>
              <a:rPr lang="en-US" altLang="zh-TW" sz="1200" kern="1200" dirty="0" smtClean="0">
                <a:solidFill>
                  <a:schemeClr val="tx1"/>
                </a:solidFill>
                <a:effectLst/>
                <a:latin typeface="+mn-lt"/>
                <a:ea typeface="+mn-ea"/>
                <a:cs typeface="+mn-cs"/>
              </a:rPr>
              <a:t>  The</a:t>
            </a:r>
            <a:r>
              <a:rPr lang="en-US" altLang="zh-TW" sz="1200" kern="1200" baseline="0" dirty="0" smtClean="0">
                <a:solidFill>
                  <a:schemeClr val="tx1"/>
                </a:solidFill>
                <a:effectLst/>
                <a:latin typeface="+mn-lt"/>
                <a:ea typeface="+mn-ea"/>
                <a:cs typeface="+mn-cs"/>
              </a:rPr>
              <a:t> supply chain</a:t>
            </a:r>
            <a:r>
              <a:rPr lang="en-US" altLang="zh-TW" sz="1200" kern="1200" dirty="0" smtClean="0">
                <a:solidFill>
                  <a:schemeClr val="tx1"/>
                </a:solidFill>
                <a:effectLst/>
                <a:latin typeface="+mn-lt"/>
                <a:ea typeface="+mn-ea"/>
                <a:cs typeface="+mn-cs"/>
              </a:rPr>
              <a:t> </a:t>
            </a:r>
            <a:r>
              <a:rPr lang="en-US" altLang="zh-TW" sz="1200" kern="1200" baseline="0" dirty="0" smtClean="0">
                <a:solidFill>
                  <a:schemeClr val="tx1"/>
                </a:solidFill>
                <a:effectLst/>
                <a:latin typeface="+mn-lt"/>
                <a:ea typeface="+mn-ea"/>
                <a:cs typeface="+mn-cs"/>
              </a:rPr>
              <a:t>group has been tackling with </a:t>
            </a:r>
            <a:r>
              <a:rPr lang="en-US" altLang="zh-TW" sz="1200" kern="1200" dirty="0" smtClean="0">
                <a:solidFill>
                  <a:schemeClr val="tx1"/>
                </a:solidFill>
                <a:effectLst/>
                <a:latin typeface="+mn-lt"/>
                <a:ea typeface="+mn-ea"/>
                <a:cs typeface="+mn-cs"/>
              </a:rPr>
              <a:t>capacity planning problem</a:t>
            </a:r>
            <a:r>
              <a:rPr lang="en-US" altLang="zh-TW" sz="1200" kern="1200" baseline="0" dirty="0" smtClean="0">
                <a:solidFill>
                  <a:schemeClr val="tx1"/>
                </a:solidFill>
                <a:effectLst/>
                <a:latin typeface="+mn-lt"/>
                <a:ea typeface="+mn-ea"/>
                <a:cs typeface="+mn-cs"/>
              </a:rPr>
              <a:t> under demand uncertainty in different type of industry, with multiple resources and technologies.</a:t>
            </a:r>
            <a:endParaRPr lang="en-US" altLang="zh-TW" sz="1200" kern="1200" dirty="0" smtClean="0">
              <a:solidFill>
                <a:schemeClr val="tx1"/>
              </a:solidFill>
              <a:effectLst/>
              <a:latin typeface="+mn-lt"/>
              <a:ea typeface="+mn-ea"/>
              <a:cs typeface="+mn-cs"/>
            </a:endParaRPr>
          </a:p>
          <a:p>
            <a:pPr algn="just"/>
            <a:r>
              <a:rPr lang="en-US" altLang="zh-TW" sz="1200" kern="1200" dirty="0" smtClean="0">
                <a:solidFill>
                  <a:schemeClr val="tx1"/>
                </a:solidFill>
                <a:effectLst/>
                <a:latin typeface="+mn-lt"/>
                <a:ea typeface="+mn-ea"/>
                <a:cs typeface="+mn-cs"/>
              </a:rPr>
              <a:t>  Recently, although the rapid growth of technology has been bringing tremendous improvements for industry, but on the other side, the velocity of technology replacement and obsolescence also increases at the same time. For instance, the semiconductor manufacturing industry is known as capital and technology intensive. The industry experiences fast-paced developments in technology. Therefore, it requires to evaluate their current resources, schedule for technology introduction before investing a new technology.</a:t>
            </a:r>
            <a:endParaRPr lang="zh-TW" altLang="en-US" dirty="0"/>
          </a:p>
        </p:txBody>
      </p:sp>
      <p:sp>
        <p:nvSpPr>
          <p:cNvPr id="4" name="頁尾版面配置區 3"/>
          <p:cNvSpPr>
            <a:spLocks noGrp="1"/>
          </p:cNvSpPr>
          <p:nvPr>
            <p:ph type="ftr" sz="quarter" idx="10"/>
          </p:nvPr>
        </p:nvSpPr>
        <p:spPr/>
        <p:txBody>
          <a:bodyPr/>
          <a:lstStyle/>
          <a:p>
            <a:endParaRPr lang="zh-TW" altLang="en-US"/>
          </a:p>
        </p:txBody>
      </p:sp>
      <p:sp>
        <p:nvSpPr>
          <p:cNvPr id="5" name="投影片編號版面配置區 4"/>
          <p:cNvSpPr>
            <a:spLocks noGrp="1"/>
          </p:cNvSpPr>
          <p:nvPr>
            <p:ph type="sldNum" sz="quarter" idx="11"/>
          </p:nvPr>
        </p:nvSpPr>
        <p:spPr/>
        <p:txBody>
          <a:bodyPr/>
          <a:lstStyle/>
          <a:p>
            <a:fld id="{D7E38A8D-873A-4BDE-AFFD-349AEEF2675F}" type="slidenum">
              <a:rPr lang="zh-TW" altLang="en-US" smtClean="0"/>
              <a:pPr/>
              <a:t>1</a:t>
            </a:fld>
            <a:endParaRPr lang="zh-TW" altLang="en-US"/>
          </a:p>
        </p:txBody>
      </p:sp>
    </p:spTree>
    <p:extLst>
      <p:ext uri="{BB962C8B-B14F-4D97-AF65-F5344CB8AC3E}">
        <p14:creationId xmlns:p14="http://schemas.microsoft.com/office/powerpoint/2010/main" val="1478854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35075"/>
            <a:ext cx="5921375" cy="3332163"/>
          </a:xfrm>
        </p:spPr>
      </p:sp>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Above is the technology portfolio adoption model considering capacity planning under demand and technological uncertainty. Assuming that the firm is manufacturing 2 types of products by using the technology 1 in the initial period, and there are another 2 new technologies, technology 2 and technology 3 respectively, sequentially introduced into the market with some probabilities.</a:t>
            </a:r>
            <a:endParaRPr lang="zh-TW" altLang="zh-TW"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7E38A8D-873A-4BDE-AFFD-349AEEF2675F}" type="slidenum">
              <a:rPr lang="zh-TW" altLang="en-US" smtClean="0"/>
              <a:pPr/>
              <a:t>2</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2982046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35075"/>
            <a:ext cx="5921375" cy="3332163"/>
          </a:xfrm>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decision of selecting the optimal portfolio of technologies is modeled as a Markov decision process (MDP)</a:t>
                </a:r>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Stage:</a:t>
                </a:r>
                <a:r>
                  <a:rPr lang="en-US" altLang="zh-TW" sz="1200" i="0" u="none" kern="1200" baseline="0" dirty="0">
                    <a:solidFill>
                      <a:schemeClr val="tx1"/>
                    </a:solidFill>
                    <a:effectLst/>
                    <a:latin typeface="+mn-lt"/>
                    <a:ea typeface="+mn-ea"/>
                    <a:cs typeface="+mn-cs"/>
                  </a:rPr>
                  <a:t> </a:t>
                </a:r>
                <a:r>
                  <a:rPr lang="en-US" altLang="zh-TW" sz="1200" i="0" u="none" kern="1200" baseline="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Each </a:t>
                </a:r>
                <a:r>
                  <a:rPr lang="en-US" altLang="zh-TW" sz="1200" kern="1200" dirty="0">
                    <a:solidFill>
                      <a:schemeClr val="tx1"/>
                    </a:solidFill>
                    <a:effectLst/>
                    <a:latin typeface="+mn-lt"/>
                    <a:ea typeface="+mn-ea"/>
                    <a:cs typeface="+mn-cs"/>
                  </a:rPr>
                  <a:t>period of time </a:t>
                </a:r>
                <a:r>
                  <a:rPr lang="en-US" altLang="zh-TW" sz="1200" i="1" kern="1200" dirty="0">
                    <a:solidFill>
                      <a:schemeClr val="tx1"/>
                    </a:solidFill>
                    <a:effectLst/>
                    <a:latin typeface="+mn-lt"/>
                    <a:ea typeface="+mn-ea"/>
                    <a:cs typeface="+mn-cs"/>
                  </a:rPr>
                  <a:t>(t=0, 1, …, T);</a:t>
                </a:r>
                <a:endParaRPr lang="zh-TW" altLang="zh-TW" sz="1200" kern="1200" dirty="0">
                  <a:solidFill>
                    <a:schemeClr val="tx1"/>
                  </a:solidFill>
                  <a:effectLst/>
                  <a:latin typeface="+mn-lt"/>
                  <a:ea typeface="+mn-ea"/>
                  <a:cs typeface="+mn-cs"/>
                </a:endParaRPr>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State:</a:t>
                </a:r>
                <a:r>
                  <a:rPr lang="en-US" altLang="zh-TW" sz="1200" i="0" u="none" kern="1200" baseline="0" dirty="0">
                    <a:solidFill>
                      <a:schemeClr val="tx1"/>
                    </a:solidFill>
                    <a:effectLst/>
                    <a:latin typeface="+mn-lt"/>
                    <a:ea typeface="+mn-ea"/>
                    <a:cs typeface="+mn-cs"/>
                  </a:rPr>
                  <a:t> </a:t>
                </a:r>
                <a:r>
                  <a:rPr lang="en-US" altLang="zh-TW" sz="1200" i="0" u="none" kern="1200" baseline="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Defined </a:t>
                </a:r>
                <a:r>
                  <a:rPr lang="en-US" altLang="zh-TW" sz="1200" kern="1200" dirty="0">
                    <a:solidFill>
                      <a:schemeClr val="tx1"/>
                    </a:solidFill>
                    <a:effectLst/>
                    <a:latin typeface="+mn-lt"/>
                    <a:ea typeface="+mn-ea"/>
                    <a:cs typeface="+mn-cs"/>
                  </a:rPr>
                  <a:t>as</a:t>
                </a:r>
                <a14:m>
                  <m:oMath xmlns:m="http://schemas.openxmlformats.org/officeDocument/2006/math">
                    <m:sSub>
                      <m:sSubPr>
                        <m:ctrlPr>
                          <a:rPr lang="zh-TW" altLang="zh-TW" sz="1200" i="1" kern="1200">
                            <a:solidFill>
                              <a:schemeClr val="tx1"/>
                            </a:solidFill>
                            <a:effectLst/>
                            <a:latin typeface="+mn-lt"/>
                            <a:ea typeface="+mn-ea"/>
                            <a:cs typeface="+mn-cs"/>
                          </a:rPr>
                        </m:ctrlPr>
                      </m:sSubPr>
                      <m:e>
                        <m:r>
                          <a:rPr lang="en-US" altLang="zh-TW" sz="1200" i="1" kern="1200">
                            <a:solidFill>
                              <a:schemeClr val="tx1"/>
                            </a:solidFill>
                            <a:effectLst/>
                            <a:latin typeface="+mn-lt"/>
                            <a:ea typeface="+mn-ea"/>
                            <a:cs typeface="+mn-cs"/>
                          </a:rPr>
                          <m:t>𝑠</m:t>
                        </m:r>
                      </m:e>
                      <m:sub>
                        <m:r>
                          <a:rPr lang="en-US" altLang="zh-TW" sz="1200" i="1" kern="1200">
                            <a:solidFill>
                              <a:schemeClr val="tx1"/>
                            </a:solidFill>
                            <a:effectLst/>
                            <a:latin typeface="+mn-lt"/>
                            <a:ea typeface="+mn-ea"/>
                            <a:cs typeface="+mn-cs"/>
                          </a:rPr>
                          <m:t>𝑡</m:t>
                        </m:r>
                      </m:sub>
                    </m:sSub>
                    <m:r>
                      <a:rPr lang="en-US" altLang="zh-TW" sz="1200" i="1" kern="1200">
                        <a:solidFill>
                          <a:schemeClr val="tx1"/>
                        </a:solidFill>
                        <a:effectLst/>
                        <a:latin typeface="+mn-lt"/>
                        <a:ea typeface="+mn-ea"/>
                        <a:cs typeface="+mn-cs"/>
                      </a:rPr>
                      <m:t>=(</m:t>
                    </m:r>
                    <m:r>
                      <a:rPr lang="en-US" altLang="zh-TW" sz="1200" i="1" kern="1200">
                        <a:solidFill>
                          <a:schemeClr val="tx1"/>
                        </a:solidFill>
                        <a:effectLst/>
                        <a:latin typeface="+mn-lt"/>
                        <a:ea typeface="+mn-ea"/>
                        <a:cs typeface="+mn-cs"/>
                      </a:rPr>
                      <m:t>𝑖</m:t>
                    </m:r>
                    <m:r>
                      <a:rPr lang="en-US" altLang="zh-TW" sz="1200" i="1" kern="1200">
                        <a:solidFill>
                          <a:schemeClr val="tx1"/>
                        </a:solidFill>
                        <a:effectLst/>
                        <a:latin typeface="+mn-lt"/>
                        <a:ea typeface="+mn-ea"/>
                        <a:cs typeface="+mn-cs"/>
                      </a:rPr>
                      <m:t>,</m:t>
                    </m:r>
                    <m:sSub>
                      <m:sSubPr>
                        <m:ctrlPr>
                          <a:rPr lang="zh-TW" altLang="zh-TW" sz="1200" i="1" kern="1200">
                            <a:solidFill>
                              <a:schemeClr val="tx1"/>
                            </a:solidFill>
                            <a:effectLst/>
                            <a:latin typeface="+mn-lt"/>
                            <a:ea typeface="+mn-ea"/>
                            <a:cs typeface="+mn-cs"/>
                          </a:rPr>
                        </m:ctrlPr>
                      </m:sSubPr>
                      <m:e>
                        <m:r>
                          <a:rPr lang="en-US" altLang="zh-TW" sz="1200" i="1" kern="1200">
                            <a:solidFill>
                              <a:schemeClr val="tx1"/>
                            </a:solidFill>
                            <a:effectLst/>
                            <a:latin typeface="+mn-lt"/>
                            <a:ea typeface="+mn-ea"/>
                            <a:cs typeface="+mn-cs"/>
                          </a:rPr>
                          <m:t>𝑘</m:t>
                        </m:r>
                      </m:e>
                      <m:sub>
                        <m:r>
                          <a:rPr lang="en-US" altLang="zh-TW" sz="1200" i="1" kern="1200">
                            <a:solidFill>
                              <a:schemeClr val="tx1"/>
                            </a:solidFill>
                            <a:effectLst/>
                            <a:latin typeface="+mn-lt"/>
                            <a:ea typeface="+mn-ea"/>
                            <a:cs typeface="+mn-cs"/>
                          </a:rPr>
                          <m:t>𝑗</m:t>
                        </m:r>
                        <m:r>
                          <a:rPr lang="en-US" altLang="zh-TW" sz="1200" i="1" kern="1200">
                            <a:solidFill>
                              <a:schemeClr val="tx1"/>
                            </a:solidFill>
                            <a:effectLst/>
                            <a:latin typeface="+mn-lt"/>
                            <a:ea typeface="+mn-ea"/>
                            <a:cs typeface="+mn-cs"/>
                          </a:rPr>
                          <m:t>,</m:t>
                        </m:r>
                        <m:r>
                          <a:rPr lang="en-US" altLang="zh-TW" sz="1200" i="1" kern="1200">
                            <a:solidFill>
                              <a:schemeClr val="tx1"/>
                            </a:solidFill>
                            <a:effectLst/>
                            <a:latin typeface="+mn-lt"/>
                            <a:ea typeface="+mn-ea"/>
                            <a:cs typeface="+mn-cs"/>
                          </a:rPr>
                          <m:t>𝑡</m:t>
                        </m:r>
                      </m:sub>
                    </m:sSub>
                    <m:r>
                      <a:rPr lang="en-US" altLang="zh-TW" sz="1200" i="1" kern="1200">
                        <a:solidFill>
                          <a:schemeClr val="tx1"/>
                        </a:solidFill>
                        <a:effectLst/>
                        <a:latin typeface="+mn-lt"/>
                        <a:ea typeface="+mn-ea"/>
                        <a:cs typeface="+mn-cs"/>
                      </a:rPr>
                      <m:t>)∈</m:t>
                    </m:r>
                    <m:r>
                      <a:rPr lang="en-US" altLang="zh-TW" sz="1200" i="1" kern="1200">
                        <a:solidFill>
                          <a:schemeClr val="tx1"/>
                        </a:solidFill>
                        <a:effectLst/>
                        <a:latin typeface="+mn-lt"/>
                        <a:ea typeface="+mn-ea"/>
                        <a:cs typeface="+mn-cs"/>
                      </a:rPr>
                      <m:t>𝑆</m:t>
                    </m:r>
                  </m:oMath>
                </a14:m>
                <a:r>
                  <a:rPr lang="en-US" altLang="zh-TW" sz="1200" kern="1200" dirty="0">
                    <a:solidFill>
                      <a:schemeClr val="tx1"/>
                    </a:solidFill>
                    <a:effectLst/>
                    <a:latin typeface="+mn-lt"/>
                    <a:ea typeface="+mn-ea"/>
                    <a:cs typeface="+mn-cs"/>
                  </a:rPr>
                  <a:t> which is a possible state at stage </a:t>
                </a:r>
                <a:r>
                  <a:rPr lang="en-US" altLang="zh-TW" sz="1200" i="1" kern="1200" dirty="0">
                    <a:solidFill>
                      <a:schemeClr val="tx1"/>
                    </a:solidFill>
                    <a:effectLst/>
                    <a:latin typeface="+mn-lt"/>
                    <a:ea typeface="+mn-ea"/>
                    <a:cs typeface="+mn-cs"/>
                  </a:rPr>
                  <a:t>t</a:t>
                </a:r>
                <a:r>
                  <a:rPr lang="en-US" altLang="zh-TW" sz="1200" kern="1200" dirty="0">
                    <a:solidFill>
                      <a:schemeClr val="tx1"/>
                    </a:solidFill>
                    <a:effectLst/>
                    <a:latin typeface="+mn-lt"/>
                    <a:ea typeface="+mn-ea"/>
                    <a:cs typeface="+mn-cs"/>
                  </a:rPr>
                  <a:t>.</a:t>
                </a:r>
                <a14:m>
                  <m:oMath xmlns:m="http://schemas.openxmlformats.org/officeDocument/2006/math">
                    <m:r>
                      <a:rPr lang="en-US" altLang="zh-TW" sz="1200" i="1" kern="1200">
                        <a:solidFill>
                          <a:schemeClr val="tx1"/>
                        </a:solidFill>
                        <a:effectLst/>
                        <a:latin typeface="+mn-lt"/>
                        <a:ea typeface="+mn-ea"/>
                        <a:cs typeface="+mn-cs"/>
                      </a:rPr>
                      <m:t> </m:t>
                    </m:r>
                    <m:r>
                      <a:rPr lang="en-US" altLang="zh-TW" sz="1200" i="1" kern="1200">
                        <a:solidFill>
                          <a:schemeClr val="tx1"/>
                        </a:solidFill>
                        <a:effectLst/>
                        <a:latin typeface="+mn-lt"/>
                        <a:ea typeface="+mn-ea"/>
                        <a:cs typeface="+mn-cs"/>
                      </a:rPr>
                      <m:t>𝑖</m:t>
                    </m:r>
                  </m:oMath>
                </a14:m>
                <a:r>
                  <a:rPr lang="en-US" altLang="zh-TW" sz="1200" kern="1200" dirty="0">
                    <a:solidFill>
                      <a:schemeClr val="tx1"/>
                    </a:solidFill>
                    <a:effectLst/>
                    <a:latin typeface="+mn-lt"/>
                    <a:ea typeface="+mn-ea"/>
                    <a:cs typeface="+mn-cs"/>
                  </a:rPr>
                  <a:t> is the latest technology emerged in market, given that technology </a:t>
                </a:r>
                <a14:m>
                  <m:oMath xmlns:m="http://schemas.openxmlformats.org/officeDocument/2006/math">
                    <m:r>
                      <a:rPr lang="en-US" altLang="zh-TW" sz="1200" i="1" kern="1200">
                        <a:solidFill>
                          <a:schemeClr val="tx1"/>
                        </a:solidFill>
                        <a:effectLst/>
                        <a:latin typeface="+mn-lt"/>
                        <a:ea typeface="+mn-ea"/>
                        <a:cs typeface="+mn-cs"/>
                      </a:rPr>
                      <m:t>(</m:t>
                    </m:r>
                    <m:r>
                      <a:rPr lang="en-US" altLang="zh-TW" sz="1200" i="1" kern="1200">
                        <a:solidFill>
                          <a:schemeClr val="tx1"/>
                        </a:solidFill>
                        <a:effectLst/>
                        <a:latin typeface="+mn-lt"/>
                        <a:ea typeface="+mn-ea"/>
                        <a:cs typeface="+mn-cs"/>
                      </a:rPr>
                      <m:t>𝑖</m:t>
                    </m:r>
                    <m:r>
                      <a:rPr lang="en-US" altLang="zh-TW" sz="1200" i="1" kern="1200">
                        <a:solidFill>
                          <a:schemeClr val="tx1"/>
                        </a:solidFill>
                        <a:effectLst/>
                        <a:latin typeface="+mn-lt"/>
                        <a:ea typeface="+mn-ea"/>
                        <a:cs typeface="+mn-cs"/>
                      </a:rPr>
                      <m:t>−1)</m:t>
                    </m:r>
                  </m:oMath>
                </a14:m>
                <a:r>
                  <a:rPr lang="en-US" altLang="zh-TW" sz="1200" kern="1200" dirty="0">
                    <a:solidFill>
                      <a:schemeClr val="tx1"/>
                    </a:solidFill>
                    <a:effectLst/>
                    <a:latin typeface="+mn-lt"/>
                    <a:ea typeface="+mn-ea"/>
                    <a:cs typeface="+mn-cs"/>
                  </a:rPr>
                  <a:t> already appeared in period </a:t>
                </a:r>
                <a14:m>
                  <m:oMath xmlns:m="http://schemas.openxmlformats.org/officeDocument/2006/math">
                    <m:r>
                      <a:rPr lang="en-US" altLang="zh-TW" sz="1200" i="1" kern="1200">
                        <a:solidFill>
                          <a:schemeClr val="tx1"/>
                        </a:solidFill>
                        <a:effectLst/>
                        <a:latin typeface="+mn-lt"/>
                        <a:ea typeface="+mn-ea"/>
                        <a:cs typeface="+mn-cs"/>
                      </a:rPr>
                      <m:t>(</m:t>
                    </m:r>
                    <m:r>
                      <a:rPr lang="en-US" altLang="zh-TW" sz="1200" i="1" kern="1200">
                        <a:solidFill>
                          <a:schemeClr val="tx1"/>
                        </a:solidFill>
                        <a:effectLst/>
                        <a:latin typeface="+mn-lt"/>
                        <a:ea typeface="+mn-ea"/>
                        <a:cs typeface="+mn-cs"/>
                      </a:rPr>
                      <m:t>𝑡</m:t>
                    </m:r>
                    <m:r>
                      <a:rPr lang="en-US" altLang="zh-TW" sz="1200" i="1" kern="1200">
                        <a:solidFill>
                          <a:schemeClr val="tx1"/>
                        </a:solidFill>
                        <a:effectLst/>
                        <a:latin typeface="+mn-lt"/>
                        <a:ea typeface="+mn-ea"/>
                        <a:cs typeface="+mn-cs"/>
                      </a:rPr>
                      <m:t>−1)</m:t>
                    </m:r>
                  </m:oMath>
                </a14:m>
                <a:endParaRPr lang="en-US" dirty="0" smtClean="0"/>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Action:</a:t>
                </a:r>
                <a:r>
                  <a:rPr lang="en-US" altLang="zh-TW" sz="1200" i="0" u="none" kern="1200" baseline="0" dirty="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Defined </a:t>
                </a:r>
                <a:r>
                  <a:rPr lang="en-US" altLang="zh-TW" sz="1200" kern="1200" dirty="0">
                    <a:solidFill>
                      <a:schemeClr val="tx1"/>
                    </a:solidFill>
                    <a:effectLst/>
                    <a:latin typeface="+mn-lt"/>
                    <a:ea typeface="+mn-ea"/>
                    <a:cs typeface="+mn-cs"/>
                  </a:rPr>
                  <a:t>as </a:t>
                </a:r>
                <a14:m>
                  <m:oMath xmlns:m="http://schemas.openxmlformats.org/officeDocument/2006/math">
                    <m:sSub>
                      <m:sSubPr>
                        <m:ctrlPr>
                          <a:rPr lang="zh-TW" altLang="zh-TW" sz="1200" i="1" kern="1200">
                            <a:solidFill>
                              <a:schemeClr val="tx1"/>
                            </a:solidFill>
                            <a:effectLst/>
                            <a:latin typeface="+mn-lt"/>
                            <a:ea typeface="+mn-ea"/>
                            <a:cs typeface="+mn-cs"/>
                          </a:rPr>
                        </m:ctrlPr>
                      </m:sSubPr>
                      <m:e>
                        <m:r>
                          <a:rPr lang="en-US" altLang="zh-TW" sz="1200" i="1" kern="1200">
                            <a:solidFill>
                              <a:schemeClr val="tx1"/>
                            </a:solidFill>
                            <a:effectLst/>
                            <a:latin typeface="+mn-lt"/>
                            <a:ea typeface="+mn-ea"/>
                            <a:cs typeface="+mn-cs"/>
                          </a:rPr>
                          <m:t>𝑎</m:t>
                        </m:r>
                      </m:e>
                      <m:sub>
                        <m:r>
                          <a:rPr lang="en-US" altLang="zh-TW" sz="1200" i="1" kern="1200">
                            <a:solidFill>
                              <a:schemeClr val="tx1"/>
                            </a:solidFill>
                            <a:effectLst/>
                            <a:latin typeface="+mn-lt"/>
                            <a:ea typeface="+mn-ea"/>
                            <a:cs typeface="+mn-cs"/>
                          </a:rPr>
                          <m:t>𝑡</m:t>
                        </m:r>
                      </m:sub>
                    </m:sSub>
                    <m:r>
                      <a:rPr lang="en-US" altLang="zh-TW" sz="1200" i="1" kern="1200">
                        <a:solidFill>
                          <a:schemeClr val="tx1"/>
                        </a:solidFill>
                        <a:effectLst/>
                        <a:latin typeface="+mn-lt"/>
                        <a:ea typeface="+mn-ea"/>
                        <a:cs typeface="+mn-cs"/>
                      </a:rPr>
                      <m:t>=</m:t>
                    </m:r>
                    <m:r>
                      <a:rPr lang="en-US" altLang="zh-TW" sz="1200" i="1" kern="1200">
                        <a:solidFill>
                          <a:schemeClr val="tx1"/>
                        </a:solidFill>
                        <a:effectLst/>
                        <a:latin typeface="+mn-lt"/>
                        <a:ea typeface="+mn-ea"/>
                        <a:cs typeface="+mn-cs"/>
                      </a:rPr>
                      <m:t>𝑛</m:t>
                    </m:r>
                  </m:oMath>
                </a14:m>
                <a:r>
                  <a:rPr lang="en-US" altLang="zh-TW" sz="1200" kern="1200" dirty="0">
                    <a:solidFill>
                      <a:schemeClr val="tx1"/>
                    </a:solidFill>
                    <a:effectLst/>
                    <a:latin typeface="+mn-lt"/>
                    <a:ea typeface="+mn-ea"/>
                    <a:cs typeface="+mn-cs"/>
                  </a:rPr>
                  <a:t>, which is the number of periods of time that the current technology portfolio should be used in </a:t>
                </a:r>
                <a:r>
                  <a:rPr lang="en-US" altLang="zh-TW" sz="1200" kern="1200" dirty="0" smtClean="0">
                    <a:solidFill>
                      <a:schemeClr val="tx1"/>
                    </a:solidFill>
                    <a:effectLst/>
                    <a:latin typeface="+mn-lt"/>
                    <a:ea typeface="+mn-ea"/>
                    <a:cs typeface="+mn-cs"/>
                  </a:rPr>
                  <a:t>production</a:t>
                </a:r>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Transition probability:  </a:t>
                </a:r>
                <a:r>
                  <a:rPr lang="en-US" altLang="zh-TW" sz="1200" kern="1200" dirty="0" smtClean="0">
                    <a:solidFill>
                      <a:schemeClr val="tx1"/>
                    </a:solidFill>
                    <a:effectLst/>
                    <a:latin typeface="+mn-lt"/>
                    <a:ea typeface="+mn-ea"/>
                    <a:cs typeface="+mn-cs"/>
                  </a:rPr>
                  <a:t>Assuming that the state transition probability of technological changes and available number of machines are independent of each other</a:t>
                </a:r>
                <a:endParaRPr lang="en-US" dirty="0"/>
              </a:p>
            </p:txBody>
          </p:sp>
        </mc:Choice>
        <mc:Fallback>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decision of selecting the optimal portfolio of technologies is modeled as a Markov decision process (MDP)</a:t>
                </a:r>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Stage:</a:t>
                </a:r>
                <a:r>
                  <a:rPr lang="en-US" altLang="zh-TW" sz="1200" i="0" u="none" kern="1200" baseline="0" dirty="0">
                    <a:solidFill>
                      <a:schemeClr val="tx1"/>
                    </a:solidFill>
                    <a:effectLst/>
                    <a:latin typeface="+mn-lt"/>
                    <a:ea typeface="+mn-ea"/>
                    <a:cs typeface="+mn-cs"/>
                  </a:rPr>
                  <a:t> </a:t>
                </a:r>
                <a:r>
                  <a:rPr lang="en-US" altLang="zh-TW" sz="1200" i="0" u="none" kern="1200" baseline="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Each </a:t>
                </a:r>
                <a:r>
                  <a:rPr lang="en-US" altLang="zh-TW" sz="1200" kern="1200" dirty="0">
                    <a:solidFill>
                      <a:schemeClr val="tx1"/>
                    </a:solidFill>
                    <a:effectLst/>
                    <a:latin typeface="+mn-lt"/>
                    <a:ea typeface="+mn-ea"/>
                    <a:cs typeface="+mn-cs"/>
                  </a:rPr>
                  <a:t>period of time </a:t>
                </a:r>
                <a:r>
                  <a:rPr lang="en-US" altLang="zh-TW" sz="1200" i="1" kern="1200" dirty="0">
                    <a:solidFill>
                      <a:schemeClr val="tx1"/>
                    </a:solidFill>
                    <a:effectLst/>
                    <a:latin typeface="+mn-lt"/>
                    <a:ea typeface="+mn-ea"/>
                    <a:cs typeface="+mn-cs"/>
                  </a:rPr>
                  <a:t>(t=0, 1, …, T);</a:t>
                </a:r>
                <a:endParaRPr lang="zh-TW" altLang="zh-TW" sz="1200" kern="1200" dirty="0">
                  <a:solidFill>
                    <a:schemeClr val="tx1"/>
                  </a:solidFill>
                  <a:effectLst/>
                  <a:latin typeface="+mn-lt"/>
                  <a:ea typeface="+mn-ea"/>
                  <a:cs typeface="+mn-cs"/>
                </a:endParaRPr>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State:</a:t>
                </a:r>
                <a:r>
                  <a:rPr lang="en-US" altLang="zh-TW" sz="1200" i="0" u="none" kern="1200" baseline="0" dirty="0">
                    <a:solidFill>
                      <a:schemeClr val="tx1"/>
                    </a:solidFill>
                    <a:effectLst/>
                    <a:latin typeface="+mn-lt"/>
                    <a:ea typeface="+mn-ea"/>
                    <a:cs typeface="+mn-cs"/>
                  </a:rPr>
                  <a:t> </a:t>
                </a:r>
                <a:r>
                  <a:rPr lang="en-US" altLang="zh-TW" sz="1200" i="0" u="none" kern="1200" baseline="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Defined </a:t>
                </a:r>
                <a:r>
                  <a:rPr lang="en-US" altLang="zh-TW" sz="1200" kern="1200" dirty="0">
                    <a:solidFill>
                      <a:schemeClr val="tx1"/>
                    </a:solidFill>
                    <a:effectLst/>
                    <a:latin typeface="+mn-lt"/>
                    <a:ea typeface="+mn-ea"/>
                    <a:cs typeface="+mn-cs"/>
                  </a:rPr>
                  <a:t>as</a:t>
                </a:r>
                <a:r>
                  <a:rPr lang="en-US" altLang="zh-TW" sz="1200" i="0" kern="1200">
                    <a:solidFill>
                      <a:schemeClr val="tx1"/>
                    </a:solidFill>
                    <a:effectLst/>
                    <a:latin typeface="+mn-lt"/>
                    <a:ea typeface="+mn-ea"/>
                    <a:cs typeface="+mn-cs"/>
                  </a:rPr>
                  <a:t>𝑠</a:t>
                </a:r>
                <a:r>
                  <a:rPr lang="zh-TW" altLang="zh-TW" sz="1200" i="0" kern="1200">
                    <a:solidFill>
                      <a:schemeClr val="tx1"/>
                    </a:solidFill>
                    <a:effectLst/>
                    <a:latin typeface="+mn-lt"/>
                    <a:ea typeface="+mn-ea"/>
                    <a:cs typeface="+mn-cs"/>
                  </a:rPr>
                  <a:t>_</a:t>
                </a:r>
                <a:r>
                  <a:rPr lang="en-US" altLang="zh-TW" sz="1200" i="0" kern="1200">
                    <a:solidFill>
                      <a:schemeClr val="tx1"/>
                    </a:solidFill>
                    <a:effectLst/>
                    <a:latin typeface="+mn-lt"/>
                    <a:ea typeface="+mn-ea"/>
                    <a:cs typeface="+mn-cs"/>
                  </a:rPr>
                  <a:t>𝑡=(𝑖,𝑘</a:t>
                </a:r>
                <a:r>
                  <a:rPr lang="zh-TW" altLang="zh-TW" sz="1200" i="0" kern="1200">
                    <a:solidFill>
                      <a:schemeClr val="tx1"/>
                    </a:solidFill>
                    <a:effectLst/>
                    <a:latin typeface="+mn-lt"/>
                    <a:ea typeface="+mn-ea"/>
                    <a:cs typeface="+mn-cs"/>
                  </a:rPr>
                  <a:t>_(</a:t>
                </a:r>
                <a:r>
                  <a:rPr lang="en-US" altLang="zh-TW" sz="1200" i="0" kern="1200">
                    <a:solidFill>
                      <a:schemeClr val="tx1"/>
                    </a:solidFill>
                    <a:effectLst/>
                    <a:latin typeface="+mn-lt"/>
                    <a:ea typeface="+mn-ea"/>
                    <a:cs typeface="+mn-cs"/>
                  </a:rPr>
                  <a:t>𝑗,𝑡</a:t>
                </a:r>
                <a:r>
                  <a:rPr lang="zh-TW" altLang="zh-TW" sz="1200" i="0" kern="1200">
                    <a:solidFill>
                      <a:schemeClr val="tx1"/>
                    </a:solidFill>
                    <a:effectLst/>
                    <a:latin typeface="+mn-lt"/>
                    <a:ea typeface="+mn-ea"/>
                    <a:cs typeface="+mn-cs"/>
                  </a:rPr>
                  <a:t>)</a:t>
                </a:r>
                <a:r>
                  <a:rPr lang="en-US" altLang="zh-TW" sz="1200" i="0" kern="1200">
                    <a:solidFill>
                      <a:schemeClr val="tx1"/>
                    </a:solidFill>
                    <a:effectLst/>
                    <a:latin typeface="+mn-lt"/>
                    <a:ea typeface="+mn-ea"/>
                    <a:cs typeface="+mn-cs"/>
                  </a:rPr>
                  <a:t>)∈𝑆</a:t>
                </a:r>
                <a:r>
                  <a:rPr lang="en-US" altLang="zh-TW" sz="1200" kern="1200" dirty="0">
                    <a:solidFill>
                      <a:schemeClr val="tx1"/>
                    </a:solidFill>
                    <a:effectLst/>
                    <a:latin typeface="+mn-lt"/>
                    <a:ea typeface="+mn-ea"/>
                    <a:cs typeface="+mn-cs"/>
                  </a:rPr>
                  <a:t> which is a possible state at stage </a:t>
                </a:r>
                <a:r>
                  <a:rPr lang="en-US" altLang="zh-TW" sz="1200" i="1" kern="1200" dirty="0">
                    <a:solidFill>
                      <a:schemeClr val="tx1"/>
                    </a:solidFill>
                    <a:effectLst/>
                    <a:latin typeface="+mn-lt"/>
                    <a:ea typeface="+mn-ea"/>
                    <a:cs typeface="+mn-cs"/>
                  </a:rPr>
                  <a:t>t</a:t>
                </a:r>
                <a:r>
                  <a:rPr lang="en-US" altLang="zh-TW" sz="1200" kern="1200" dirty="0">
                    <a:solidFill>
                      <a:schemeClr val="tx1"/>
                    </a:solidFill>
                    <a:effectLst/>
                    <a:latin typeface="+mn-lt"/>
                    <a:ea typeface="+mn-ea"/>
                    <a:cs typeface="+mn-cs"/>
                  </a:rPr>
                  <a:t>.</a:t>
                </a:r>
                <a:r>
                  <a:rPr lang="en-US" altLang="zh-TW" sz="1200" i="0" kern="1200">
                    <a:solidFill>
                      <a:schemeClr val="tx1"/>
                    </a:solidFill>
                    <a:effectLst/>
                    <a:latin typeface="+mn-lt"/>
                    <a:ea typeface="+mn-ea"/>
                    <a:cs typeface="+mn-cs"/>
                  </a:rPr>
                  <a:t> 𝑖</a:t>
                </a:r>
                <a:r>
                  <a:rPr lang="en-US" altLang="zh-TW" sz="1200" kern="1200" dirty="0">
                    <a:solidFill>
                      <a:schemeClr val="tx1"/>
                    </a:solidFill>
                    <a:effectLst/>
                    <a:latin typeface="+mn-lt"/>
                    <a:ea typeface="+mn-ea"/>
                    <a:cs typeface="+mn-cs"/>
                  </a:rPr>
                  <a:t> is the latest technology emerged in market, given that technology </a:t>
                </a:r>
                <a:r>
                  <a:rPr lang="en-US" altLang="zh-TW" sz="1200" i="0" kern="1200">
                    <a:solidFill>
                      <a:schemeClr val="tx1"/>
                    </a:solidFill>
                    <a:effectLst/>
                    <a:latin typeface="+mn-lt"/>
                    <a:ea typeface="+mn-ea"/>
                    <a:cs typeface="+mn-cs"/>
                  </a:rPr>
                  <a:t>(𝑖−1)</a:t>
                </a:r>
                <a:r>
                  <a:rPr lang="en-US" altLang="zh-TW" sz="1200" kern="1200" dirty="0">
                    <a:solidFill>
                      <a:schemeClr val="tx1"/>
                    </a:solidFill>
                    <a:effectLst/>
                    <a:latin typeface="+mn-lt"/>
                    <a:ea typeface="+mn-ea"/>
                    <a:cs typeface="+mn-cs"/>
                  </a:rPr>
                  <a:t> already appeared in period </a:t>
                </a:r>
                <a:r>
                  <a:rPr lang="en-US" altLang="zh-TW" sz="1200" i="0" kern="1200">
                    <a:solidFill>
                      <a:schemeClr val="tx1"/>
                    </a:solidFill>
                    <a:effectLst/>
                    <a:latin typeface="+mn-lt"/>
                    <a:ea typeface="+mn-ea"/>
                    <a:cs typeface="+mn-cs"/>
                  </a:rPr>
                  <a:t>(𝑡−1)</a:t>
                </a:r>
                <a:endParaRPr lang="en-US" dirty="0" smtClean="0"/>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Action:</a:t>
                </a:r>
                <a:r>
                  <a:rPr lang="en-US" altLang="zh-TW" sz="1200" i="0" u="none" kern="1200" baseline="0" dirty="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Defined </a:t>
                </a:r>
                <a:r>
                  <a:rPr lang="en-US" altLang="zh-TW" sz="1200" kern="1200" dirty="0">
                    <a:solidFill>
                      <a:schemeClr val="tx1"/>
                    </a:solidFill>
                    <a:effectLst/>
                    <a:latin typeface="+mn-lt"/>
                    <a:ea typeface="+mn-ea"/>
                    <a:cs typeface="+mn-cs"/>
                  </a:rPr>
                  <a:t>as </a:t>
                </a:r>
                <a:r>
                  <a:rPr lang="en-US" altLang="zh-TW" sz="1200" i="0" kern="1200">
                    <a:solidFill>
                      <a:schemeClr val="tx1"/>
                    </a:solidFill>
                    <a:effectLst/>
                    <a:latin typeface="+mn-lt"/>
                    <a:ea typeface="+mn-ea"/>
                    <a:cs typeface="+mn-cs"/>
                  </a:rPr>
                  <a:t>𝑎</a:t>
                </a:r>
                <a:r>
                  <a:rPr lang="zh-TW" altLang="zh-TW" sz="1200" i="0" kern="1200">
                    <a:solidFill>
                      <a:schemeClr val="tx1"/>
                    </a:solidFill>
                    <a:effectLst/>
                    <a:latin typeface="+mn-lt"/>
                    <a:ea typeface="+mn-ea"/>
                    <a:cs typeface="+mn-cs"/>
                  </a:rPr>
                  <a:t>_</a:t>
                </a:r>
                <a:r>
                  <a:rPr lang="en-US" altLang="zh-TW" sz="1200" i="0" kern="1200">
                    <a:solidFill>
                      <a:schemeClr val="tx1"/>
                    </a:solidFill>
                    <a:effectLst/>
                    <a:latin typeface="+mn-lt"/>
                    <a:ea typeface="+mn-ea"/>
                    <a:cs typeface="+mn-cs"/>
                  </a:rPr>
                  <a:t>𝑡=𝑛</a:t>
                </a:r>
                <a:r>
                  <a:rPr lang="en-US" altLang="zh-TW" sz="1200" kern="1200" dirty="0">
                    <a:solidFill>
                      <a:schemeClr val="tx1"/>
                    </a:solidFill>
                    <a:effectLst/>
                    <a:latin typeface="+mn-lt"/>
                    <a:ea typeface="+mn-ea"/>
                    <a:cs typeface="+mn-cs"/>
                  </a:rPr>
                  <a:t>, which is the number of periods of time that the current technology portfolio should be used in </a:t>
                </a:r>
                <a:r>
                  <a:rPr lang="en-US" altLang="zh-TW" sz="1200" kern="1200" dirty="0" smtClean="0">
                    <a:solidFill>
                      <a:schemeClr val="tx1"/>
                    </a:solidFill>
                    <a:effectLst/>
                    <a:latin typeface="+mn-lt"/>
                    <a:ea typeface="+mn-ea"/>
                    <a:cs typeface="+mn-cs"/>
                  </a:rPr>
                  <a:t>production</a:t>
                </a:r>
              </a:p>
              <a:p>
                <a:endParaRPr lang="en-US" altLang="zh-TW" sz="1200" i="1" u="sng" kern="1200" dirty="0" smtClean="0">
                  <a:solidFill>
                    <a:schemeClr val="tx1"/>
                  </a:solidFill>
                  <a:effectLst/>
                  <a:latin typeface="+mn-lt"/>
                  <a:ea typeface="+mn-ea"/>
                  <a:cs typeface="+mn-cs"/>
                </a:endParaRPr>
              </a:p>
              <a:p>
                <a:r>
                  <a:rPr lang="en-US" altLang="zh-TW" sz="1200" i="1" u="sng" kern="1200" dirty="0" smtClean="0">
                    <a:solidFill>
                      <a:schemeClr val="tx1"/>
                    </a:solidFill>
                    <a:effectLst/>
                    <a:latin typeface="+mn-lt"/>
                    <a:ea typeface="+mn-ea"/>
                    <a:cs typeface="+mn-cs"/>
                  </a:rPr>
                  <a:t>Transition probability:  </a:t>
                </a:r>
                <a:r>
                  <a:rPr lang="en-US" altLang="zh-TW" sz="1200" kern="1200" dirty="0" smtClean="0">
                    <a:solidFill>
                      <a:schemeClr val="tx1"/>
                    </a:solidFill>
                    <a:effectLst/>
                    <a:latin typeface="+mn-lt"/>
                    <a:ea typeface="+mn-ea"/>
                    <a:cs typeface="+mn-cs"/>
                  </a:rPr>
                  <a:t>Assuming that the state transition probability of technological changes and available number of machines are independent of each other</a:t>
                </a:r>
                <a:endParaRPr lang="en-US" dirty="0"/>
              </a:p>
            </p:txBody>
          </p:sp>
        </mc:Fallback>
      </mc:AlternateContent>
      <p:sp>
        <p:nvSpPr>
          <p:cNvPr id="4" name="Slide Number Placeholder 3"/>
          <p:cNvSpPr>
            <a:spLocks noGrp="1"/>
          </p:cNvSpPr>
          <p:nvPr>
            <p:ph type="sldNum" sz="quarter" idx="10"/>
          </p:nvPr>
        </p:nvSpPr>
        <p:spPr/>
        <p:txBody>
          <a:bodyPr/>
          <a:lstStyle/>
          <a:p>
            <a:fld id="{D7E38A8D-873A-4BDE-AFFD-349AEEF2675F}" type="slidenum">
              <a:rPr lang="zh-TW" altLang="en-US" smtClean="0"/>
              <a:pPr/>
              <a:t>3</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229719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DEPSO starts with initialization in which the initial population, with size Z, is generated. Second, it will be followed by DE operations where crossover, mutation and infeasible repairing mechanism will be performed. The role of DE is to create a high level of diversity of the DE-PSO algorithm. Third, we will select </a:t>
            </a:r>
            <a:r>
              <a:rPr lang="en-US" altLang="zh-TW" sz="1200" i="1" kern="1200" dirty="0" smtClean="0">
                <a:solidFill>
                  <a:schemeClr val="tx1"/>
                </a:solidFill>
                <a:effectLst/>
                <a:latin typeface="+mn-lt"/>
                <a:ea typeface="+mn-ea"/>
                <a:cs typeface="+mn-cs"/>
              </a:rPr>
              <a:t>n</a:t>
            </a:r>
            <a:r>
              <a:rPr lang="en-US" altLang="zh-TW" sz="1200" kern="1200" dirty="0" smtClean="0">
                <a:solidFill>
                  <a:schemeClr val="tx1"/>
                </a:solidFill>
                <a:effectLst/>
                <a:latin typeface="+mn-lt"/>
                <a:ea typeface="+mn-ea"/>
                <a:cs typeface="+mn-cs"/>
              </a:rPr>
              <a:t> number of best solutions achieved from the DE operation. Each of these points is considered as a G-best point. Given each G-best point, PSO algorithm will perform and generate one new population. Therefore, we will have totally</a:t>
            </a:r>
            <a:r>
              <a:rPr lang="en-US" altLang="zh-TW" sz="1200" i="1" kern="1200" dirty="0" smtClean="0">
                <a:solidFill>
                  <a:schemeClr val="tx1"/>
                </a:solidFill>
                <a:effectLst/>
                <a:latin typeface="+mn-lt"/>
                <a:ea typeface="+mn-ea"/>
                <a:cs typeface="+mn-cs"/>
              </a:rPr>
              <a:t> n</a:t>
            </a:r>
            <a:r>
              <a:rPr lang="en-US" altLang="zh-TW" sz="1200" kern="1200" dirty="0" smtClean="0">
                <a:solidFill>
                  <a:schemeClr val="tx1"/>
                </a:solidFill>
                <a:effectLst/>
                <a:latin typeface="+mn-lt"/>
                <a:ea typeface="+mn-ea"/>
                <a:cs typeface="+mn-cs"/>
              </a:rPr>
              <a:t> new populations. The next step is updating new population where we will select Z number of best solutions from </a:t>
            </a:r>
            <a:r>
              <a:rPr lang="en-US" altLang="zh-TW" sz="1200" i="1" kern="1200" dirty="0" smtClean="0">
                <a:solidFill>
                  <a:schemeClr val="tx1"/>
                </a:solidFill>
                <a:effectLst/>
                <a:latin typeface="+mn-lt"/>
                <a:ea typeface="+mn-ea"/>
                <a:cs typeface="+mn-cs"/>
              </a:rPr>
              <a:t>n</a:t>
            </a:r>
            <a:r>
              <a:rPr lang="en-US" altLang="zh-TW" sz="1200" kern="1200" dirty="0" smtClean="0">
                <a:solidFill>
                  <a:schemeClr val="tx1"/>
                </a:solidFill>
                <a:effectLst/>
                <a:latin typeface="+mn-lt"/>
                <a:ea typeface="+mn-ea"/>
                <a:cs typeface="+mn-cs"/>
              </a:rPr>
              <a:t> population that have just generated by PSO. Finally, if one of stopping conditions is satisfied, the algorithm will be stopped. Otherwise, the new population will be sent to the DE, and the DE-PSO operation will be repeated. </a:t>
            </a:r>
            <a:r>
              <a:rPr lang="en-GB" altLang="zh-TW" sz="1200" kern="1200" dirty="0" smtClean="0">
                <a:solidFill>
                  <a:schemeClr val="tx1"/>
                </a:solidFill>
                <a:effectLst/>
                <a:latin typeface="+mn-lt"/>
                <a:ea typeface="+mn-ea"/>
                <a:cs typeface="+mn-cs"/>
              </a:rPr>
              <a:t>The pseudo code of the sampling based DE-PSO is described in the Figure 5.</a:t>
            </a:r>
            <a:endParaRPr lang="zh-TW" altLang="en-US" dirty="0"/>
          </a:p>
        </p:txBody>
      </p:sp>
      <p:sp>
        <p:nvSpPr>
          <p:cNvPr id="4" name="頁尾版面配置區 3"/>
          <p:cNvSpPr>
            <a:spLocks noGrp="1"/>
          </p:cNvSpPr>
          <p:nvPr>
            <p:ph type="ftr" sz="quarter" idx="10"/>
          </p:nvPr>
        </p:nvSpPr>
        <p:spPr/>
        <p:txBody>
          <a:bodyPr/>
          <a:lstStyle/>
          <a:p>
            <a:endParaRPr lang="zh-TW" altLang="en-US"/>
          </a:p>
        </p:txBody>
      </p:sp>
      <p:sp>
        <p:nvSpPr>
          <p:cNvPr id="5" name="投影片編號版面配置區 4"/>
          <p:cNvSpPr>
            <a:spLocks noGrp="1"/>
          </p:cNvSpPr>
          <p:nvPr>
            <p:ph type="sldNum" sz="quarter" idx="11"/>
          </p:nvPr>
        </p:nvSpPr>
        <p:spPr/>
        <p:txBody>
          <a:bodyPr/>
          <a:lstStyle/>
          <a:p>
            <a:fld id="{D7E38A8D-873A-4BDE-AFFD-349AEEF2675F}" type="slidenum">
              <a:rPr lang="zh-TW" altLang="en-US" smtClean="0"/>
              <a:pPr/>
              <a:t>4</a:t>
            </a:fld>
            <a:endParaRPr lang="zh-TW" altLang="en-US"/>
          </a:p>
        </p:txBody>
      </p:sp>
    </p:spTree>
    <p:extLst>
      <p:ext uri="{BB962C8B-B14F-4D97-AF65-F5344CB8AC3E}">
        <p14:creationId xmlns:p14="http://schemas.microsoft.com/office/powerpoint/2010/main" val="1302972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35075"/>
            <a:ext cx="5921375" cy="3332163"/>
          </a:xfrm>
        </p:spPr>
      </p:sp>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a:t>
            </a:r>
            <a:r>
              <a:rPr lang="en-US" altLang="zh-TW" sz="1200" kern="1200" baseline="0" dirty="0" smtClean="0">
                <a:solidFill>
                  <a:schemeClr val="tx1"/>
                </a:solidFill>
                <a:effectLst/>
                <a:latin typeface="+mn-lt"/>
                <a:ea typeface="+mn-ea"/>
                <a:cs typeface="+mn-cs"/>
              </a:rPr>
              <a:t> experiment </a:t>
            </a:r>
            <a:r>
              <a:rPr lang="en-US" altLang="zh-TW" sz="1200" kern="1200" dirty="0" smtClean="0">
                <a:solidFill>
                  <a:schemeClr val="tx1"/>
                </a:solidFill>
                <a:effectLst/>
                <a:latin typeface="+mn-lt"/>
                <a:ea typeface="+mn-ea"/>
                <a:cs typeface="+mn-cs"/>
              </a:rPr>
              <a:t>illustrates the fitness evolution of the five algorithms. It shows that DEPSO is able to generate good solutions quickly and its convergence speed is significantly higher than the other algorithms.</a:t>
            </a:r>
            <a:endParaRPr lang="en-US" dirty="0"/>
          </a:p>
        </p:txBody>
      </p:sp>
      <p:sp>
        <p:nvSpPr>
          <p:cNvPr id="4" name="Slide Number Placeholder 3"/>
          <p:cNvSpPr>
            <a:spLocks noGrp="1"/>
          </p:cNvSpPr>
          <p:nvPr>
            <p:ph type="sldNum" sz="quarter" idx="10"/>
          </p:nvPr>
        </p:nvSpPr>
        <p:spPr/>
        <p:txBody>
          <a:bodyPr/>
          <a:lstStyle/>
          <a:p>
            <a:fld id="{D7E38A8D-873A-4BDE-AFFD-349AEEF2675F}" type="slidenum">
              <a:rPr lang="zh-TW" altLang="en-US" smtClean="0"/>
              <a:pPr/>
              <a:t>6</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2551178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35075"/>
            <a:ext cx="5921375" cy="3332163"/>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profits of the largest-scaled sub-problem generated by normal and uniform distributions of demands, and variances of it are also took into consider. (</a:t>
                </a:r>
                <a14:m>
                  <m:oMath xmlns:m="http://schemas.openxmlformats.org/officeDocument/2006/math">
                    <m:r>
                      <a:rPr lang="en-US" altLang="zh-TW" sz="1200" i="1" kern="1200">
                        <a:solidFill>
                          <a:schemeClr val="tx1"/>
                        </a:solidFill>
                        <a:effectLst/>
                        <a:latin typeface="+mn-lt"/>
                        <a:ea typeface="+mn-ea"/>
                        <a:cs typeface="+mn-cs"/>
                      </a:rPr>
                      <m:t>𝜎</m:t>
                    </m:r>
                    <m:r>
                      <a:rPr lang="en-US" altLang="zh-TW" sz="1200" i="1" kern="1200">
                        <a:solidFill>
                          <a:schemeClr val="tx1"/>
                        </a:solidFill>
                        <a:effectLst/>
                        <a:latin typeface="+mn-lt"/>
                        <a:ea typeface="+mn-ea"/>
                        <a:cs typeface="+mn-cs"/>
                      </a:rPr>
                      <m:t>=10%</m:t>
                    </m:r>
                  </m:oMath>
                </a14:m>
                <a:r>
                  <a:rPr lang="en-US" altLang="zh-TW" sz="1200" kern="1200" dirty="0">
                    <a:solidFill>
                      <a:schemeClr val="tx1"/>
                    </a:solidFill>
                    <a:effectLst/>
                    <a:latin typeface="+mn-lt"/>
                    <a:ea typeface="+mn-ea"/>
                    <a:cs typeface="+mn-cs"/>
                  </a:rPr>
                  <a:t> and </a:t>
                </a:r>
                <a14:m>
                  <m:oMath xmlns:m="http://schemas.openxmlformats.org/officeDocument/2006/math">
                    <m:r>
                      <a:rPr lang="en-US" altLang="zh-TW" sz="1200" i="1" kern="1200">
                        <a:solidFill>
                          <a:schemeClr val="tx1"/>
                        </a:solidFill>
                        <a:effectLst/>
                        <a:latin typeface="+mn-lt"/>
                        <a:ea typeface="+mn-ea"/>
                        <a:cs typeface="+mn-cs"/>
                      </a:rPr>
                      <m:t>𝜎</m:t>
                    </m:r>
                    <m:r>
                      <a:rPr lang="en-US" altLang="zh-TW" sz="1200" i="1" kern="1200">
                        <a:solidFill>
                          <a:schemeClr val="tx1"/>
                        </a:solidFill>
                        <a:effectLst/>
                        <a:latin typeface="+mn-lt"/>
                        <a:ea typeface="+mn-ea"/>
                        <a:cs typeface="+mn-cs"/>
                      </a:rPr>
                      <m:t>=5%</m:t>
                    </m:r>
                  </m:oMath>
                </a14:m>
                <a:r>
                  <a:rPr lang="en-US" altLang="zh-TW" sz="1200" kern="1200" dirty="0">
                    <a:solidFill>
                      <a:schemeClr val="tx1"/>
                    </a:solidFill>
                    <a:effectLst/>
                    <a:latin typeface="+mn-lt"/>
                    <a:ea typeface="+mn-ea"/>
                    <a:cs typeface="+mn-cs"/>
                  </a:rPr>
                  <a:t> of average demand are considered as high variance and middle variance, respectively). As shown in figure 9, demand variances will harm the expected profit.</a:t>
                </a:r>
                <a:endParaRPr lang="en-US"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D7E38A8D-873A-4BDE-AFFD-349AEEF2675F}" type="slidenum">
              <a:rPr lang="zh-TW" altLang="en-US" smtClean="0"/>
              <a:pPr/>
              <a:t>7</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1771570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35075"/>
            <a:ext cx="5921375" cy="3332163"/>
          </a:xfrm>
        </p:spPr>
      </p:sp>
      <p:sp>
        <p:nvSpPr>
          <p:cNvPr id="3" name="Notes Placeholder 2"/>
          <p:cNvSpPr>
            <a:spLocks noGrp="1"/>
          </p:cNvSpPr>
          <p:nvPr>
            <p:ph type="body" idx="1"/>
          </p:nvPr>
        </p:nvSpPr>
        <p:spPr/>
        <p:txBody>
          <a:bodyPr/>
          <a:lstStyle/>
          <a:p>
            <a:endParaRPr lang="en-US" sz="1050" dirty="0"/>
          </a:p>
        </p:txBody>
      </p:sp>
      <p:sp>
        <p:nvSpPr>
          <p:cNvPr id="4" name="Slide Number Placeholder 3"/>
          <p:cNvSpPr>
            <a:spLocks noGrp="1"/>
          </p:cNvSpPr>
          <p:nvPr>
            <p:ph type="sldNum" sz="quarter" idx="10"/>
          </p:nvPr>
        </p:nvSpPr>
        <p:spPr/>
        <p:txBody>
          <a:bodyPr/>
          <a:lstStyle/>
          <a:p>
            <a:fld id="{D7E38A8D-873A-4BDE-AFFD-349AEEF2675F}" type="slidenum">
              <a:rPr lang="zh-TW" altLang="en-US" smtClean="0"/>
              <a:pPr/>
              <a:t>8</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315425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438150" y="1235075"/>
            <a:ext cx="5921375" cy="3332163"/>
          </a:xfrm>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D7E38A8D-873A-4BDE-AFFD-349AEEF2675F}" type="slidenum">
              <a:rPr lang="zh-TW" altLang="en-US" smtClean="0"/>
              <a:pPr/>
              <a:t>10</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extLst>
      <p:ext uri="{BB962C8B-B14F-4D97-AF65-F5344CB8AC3E}">
        <p14:creationId xmlns:p14="http://schemas.microsoft.com/office/powerpoint/2010/main" val="3273496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16" indent="0" algn="ctr">
              <a:buNone/>
              <a:defRPr sz="2000"/>
            </a:lvl2pPr>
            <a:lvl3pPr marL="914433" indent="0" algn="ctr">
              <a:buNone/>
              <a:defRPr sz="1801"/>
            </a:lvl3pPr>
            <a:lvl4pPr marL="1371653" indent="0" algn="ctr">
              <a:buNone/>
              <a:defRPr sz="1600"/>
            </a:lvl4pPr>
            <a:lvl5pPr marL="1828869" indent="0" algn="ctr">
              <a:buNone/>
              <a:defRPr sz="1600"/>
            </a:lvl5pPr>
            <a:lvl6pPr marL="2286085" indent="0" algn="ctr">
              <a:buNone/>
              <a:defRPr sz="1600"/>
            </a:lvl6pPr>
            <a:lvl7pPr marL="2743302" indent="0" algn="ctr">
              <a:buNone/>
              <a:defRPr sz="1600"/>
            </a:lvl7pPr>
            <a:lvl8pPr marL="3200522" indent="0" algn="ctr">
              <a:buNone/>
              <a:defRPr sz="1600"/>
            </a:lvl8pPr>
            <a:lvl9pPr marL="3657738"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68BF7B-5CE7-4CE7-8840-CA44F4C0C4FB}" type="datetime1">
              <a:rPr lang="zh-TW" altLang="en-US" smtClean="0"/>
              <a:t>2016/7/10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94320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64071-C158-457D-BF34-70392D80614A}" type="datetime1">
              <a:rPr lang="zh-TW" altLang="en-US" smtClean="0"/>
              <a:t>2016/7/10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237526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FC3E1-A99D-4D98-9AE2-2A82484A37C1}" type="datetime1">
              <a:rPr lang="zh-TW" altLang="en-US" smtClean="0"/>
              <a:t>2016/7/10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985830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13A58C-AB2A-4B47-8F7B-767B9A59D123}" type="datetime1">
              <a:rPr lang="zh-TW" altLang="en-US" smtClean="0"/>
              <a:t>2016/7/10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F1B9FB3-EF87-453B-BA08-0B2FCB7C3F33}" type="slidenum">
              <a:rPr lang="zh-TW" altLang="en-US" smtClean="0"/>
              <a:pPr/>
              <a:t>‹#›</a:t>
            </a:fld>
            <a:endParaRPr lang="zh-TW" altLang="en-US"/>
          </a:p>
        </p:txBody>
      </p:sp>
      <p:pic>
        <p:nvPicPr>
          <p:cNvPr id="32770" name="Picture 2" descr="http://www.1tong.com/uploads/wallpaper/distinct/121-2-730x456.jpg"/>
          <p:cNvPicPr>
            <a:picLocks noChangeAspect="1" noChangeArrowheads="1"/>
          </p:cNvPicPr>
          <p:nvPr userDrawn="1"/>
        </p:nvPicPr>
        <p:blipFill>
          <a:blip r:embed="rId2"/>
          <a:srcRect/>
          <a:stretch>
            <a:fillRect/>
          </a:stretch>
        </p:blipFill>
        <p:spPr bwMode="auto">
          <a:xfrm>
            <a:off x="0" y="0"/>
            <a:ext cx="12192000" cy="6921138"/>
          </a:xfrm>
          <a:prstGeom prst="rect">
            <a:avLst/>
          </a:prstGeom>
          <a:noFill/>
        </p:spPr>
      </p:pic>
      <p:sp>
        <p:nvSpPr>
          <p:cNvPr id="7" name="矩形 6"/>
          <p:cNvSpPr/>
          <p:nvPr userDrawn="1"/>
        </p:nvSpPr>
        <p:spPr>
          <a:xfrm>
            <a:off x="0" y="1136822"/>
            <a:ext cx="12192000" cy="4983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1"/>
          </a:p>
        </p:txBody>
      </p:sp>
    </p:spTree>
    <p:extLst>
      <p:ext uri="{BB962C8B-B14F-4D97-AF65-F5344CB8AC3E}">
        <p14:creationId xmlns:p14="http://schemas.microsoft.com/office/powerpoint/2010/main" val="1861417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B41D7E3-18B5-4227-93DD-D1FDC8080261}" type="datetime1">
              <a:rPr lang="zh-TW" altLang="en-US" smtClean="0"/>
              <a:t>2016/7/10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F1B9FB3-EF87-453B-BA08-0B2FCB7C3F33}" type="slidenum">
              <a:rPr lang="zh-TW" altLang="en-US" smtClean="0"/>
              <a:pPr/>
              <a:t>‹#›</a:t>
            </a:fld>
            <a:endParaRPr lang="zh-TW" altLang="en-US"/>
          </a:p>
        </p:txBody>
      </p:sp>
      <p:pic>
        <p:nvPicPr>
          <p:cNvPr id="73730" name="Picture 2" descr="C:\Users\lin\Desktop\圖片1.jpg"/>
          <p:cNvPicPr>
            <a:picLocks noChangeAspect="1" noChangeArrowheads="1"/>
          </p:cNvPicPr>
          <p:nvPr userDrawn="1"/>
        </p:nvPicPr>
        <p:blipFill>
          <a:blip r:embed="rId2"/>
          <a:srcRect/>
          <a:stretch>
            <a:fillRect/>
          </a:stretch>
        </p:blipFill>
        <p:spPr bwMode="auto">
          <a:xfrm>
            <a:off x="-1" y="0"/>
            <a:ext cx="12192002" cy="6858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https://broad.msu.edu/wp-content/uploads/2012/09/Supply-Chain-Ranking-Slider.jpg"/>
          <p:cNvPicPr>
            <a:picLocks noChangeAspect="1" noChangeArrowheads="1"/>
          </p:cNvPicPr>
          <p:nvPr userDrawn="1"/>
        </p:nvPicPr>
        <p:blipFill rotWithShape="1">
          <a:blip r:embed="rId2">
            <a:lum bright="70000" contrast="-70000"/>
            <a:extLst>
              <a:ext uri="{28A0092B-C50C-407E-A947-70E740481C1C}">
                <a14:useLocalDpi xmlns:a14="http://schemas.microsoft.com/office/drawing/2010/main" val="0"/>
              </a:ext>
            </a:extLst>
          </a:blip>
          <a:srcRect t="30088" b="15172"/>
          <a:stretch/>
        </p:blipFill>
        <p:spPr bwMode="auto">
          <a:xfrm>
            <a:off x="3341" y="4542978"/>
            <a:ext cx="12188660" cy="23116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D938E-2FCD-4B50-94B2-0B03DDCE37FD}" type="datetime1">
              <a:rPr lang="zh-TW" altLang="en-US" smtClean="0"/>
              <a:t>2016/7/10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64865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3" y="4589466"/>
            <a:ext cx="10515600" cy="1500187"/>
          </a:xfrm>
        </p:spPr>
        <p:txBody>
          <a:bodyPr/>
          <a:lstStyle>
            <a:lvl1pPr marL="0" indent="0">
              <a:buNone/>
              <a:defRPr sz="2400">
                <a:solidFill>
                  <a:schemeClr val="tx1">
                    <a:tint val="75000"/>
                  </a:schemeClr>
                </a:solidFill>
              </a:defRPr>
            </a:lvl1pPr>
            <a:lvl2pPr marL="457216" indent="0">
              <a:buNone/>
              <a:defRPr sz="2000">
                <a:solidFill>
                  <a:schemeClr val="tx1">
                    <a:tint val="75000"/>
                  </a:schemeClr>
                </a:solidFill>
              </a:defRPr>
            </a:lvl2pPr>
            <a:lvl3pPr marL="914433" indent="0">
              <a:buNone/>
              <a:defRPr sz="1801">
                <a:solidFill>
                  <a:schemeClr val="tx1">
                    <a:tint val="75000"/>
                  </a:schemeClr>
                </a:solidFill>
              </a:defRPr>
            </a:lvl3pPr>
            <a:lvl4pPr marL="1371653" indent="0">
              <a:buNone/>
              <a:defRPr sz="1600">
                <a:solidFill>
                  <a:schemeClr val="tx1">
                    <a:tint val="75000"/>
                  </a:schemeClr>
                </a:solidFill>
              </a:defRPr>
            </a:lvl4pPr>
            <a:lvl5pPr marL="1828869" indent="0">
              <a:buNone/>
              <a:defRPr sz="1600">
                <a:solidFill>
                  <a:schemeClr val="tx1">
                    <a:tint val="75000"/>
                  </a:schemeClr>
                </a:solidFill>
              </a:defRPr>
            </a:lvl5pPr>
            <a:lvl6pPr marL="2286085" indent="0">
              <a:buNone/>
              <a:defRPr sz="1600">
                <a:solidFill>
                  <a:schemeClr val="tx1">
                    <a:tint val="75000"/>
                  </a:schemeClr>
                </a:solidFill>
              </a:defRPr>
            </a:lvl6pPr>
            <a:lvl7pPr marL="2743302" indent="0">
              <a:buNone/>
              <a:defRPr sz="1600">
                <a:solidFill>
                  <a:schemeClr val="tx1">
                    <a:tint val="75000"/>
                  </a:schemeClr>
                </a:solidFill>
              </a:defRPr>
            </a:lvl7pPr>
            <a:lvl8pPr marL="3200522" indent="0">
              <a:buNone/>
              <a:defRPr sz="1600">
                <a:solidFill>
                  <a:schemeClr val="tx1">
                    <a:tint val="75000"/>
                  </a:schemeClr>
                </a:solidFill>
              </a:defRPr>
            </a:lvl8pPr>
            <a:lvl9pPr marL="365773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EA4B9-018E-436A-A404-5C63C4482650}" type="datetime1">
              <a:rPr lang="zh-TW" altLang="en-US" smtClean="0"/>
              <a:t>2016/7/10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215442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ACCFC-41AC-4AC0-8AF2-7A9BC0E03EFD}" type="datetime1">
              <a:rPr lang="zh-TW" altLang="en-US" smtClean="0"/>
              <a:t>2016/7/10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423107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16" indent="0">
              <a:buNone/>
              <a:defRPr sz="2000" b="1"/>
            </a:lvl2pPr>
            <a:lvl3pPr marL="914433" indent="0">
              <a:buNone/>
              <a:defRPr sz="1801" b="1"/>
            </a:lvl3pPr>
            <a:lvl4pPr marL="1371653" indent="0">
              <a:buNone/>
              <a:defRPr sz="1600" b="1"/>
            </a:lvl4pPr>
            <a:lvl5pPr marL="1828869" indent="0">
              <a:buNone/>
              <a:defRPr sz="1600" b="1"/>
            </a:lvl5pPr>
            <a:lvl6pPr marL="2286085" indent="0">
              <a:buNone/>
              <a:defRPr sz="1600" b="1"/>
            </a:lvl6pPr>
            <a:lvl7pPr marL="2743302" indent="0">
              <a:buNone/>
              <a:defRPr sz="1600" b="1"/>
            </a:lvl7pPr>
            <a:lvl8pPr marL="3200522" indent="0">
              <a:buNone/>
              <a:defRPr sz="1600" b="1"/>
            </a:lvl8pPr>
            <a:lvl9pPr marL="365773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3"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16" indent="0">
              <a:buNone/>
              <a:defRPr sz="2000" b="1"/>
            </a:lvl2pPr>
            <a:lvl3pPr marL="914433" indent="0">
              <a:buNone/>
              <a:defRPr sz="1801" b="1"/>
            </a:lvl3pPr>
            <a:lvl4pPr marL="1371653" indent="0">
              <a:buNone/>
              <a:defRPr sz="1600" b="1"/>
            </a:lvl4pPr>
            <a:lvl5pPr marL="1828869" indent="0">
              <a:buNone/>
              <a:defRPr sz="1600" b="1"/>
            </a:lvl5pPr>
            <a:lvl6pPr marL="2286085" indent="0">
              <a:buNone/>
              <a:defRPr sz="1600" b="1"/>
            </a:lvl6pPr>
            <a:lvl7pPr marL="2743302" indent="0">
              <a:buNone/>
              <a:defRPr sz="1600" b="1"/>
            </a:lvl7pPr>
            <a:lvl8pPr marL="3200522" indent="0">
              <a:buNone/>
              <a:defRPr sz="1600" b="1"/>
            </a:lvl8pPr>
            <a:lvl9pPr marL="365773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8540FE-A077-4D22-9CB2-D5296D184D0D}" type="datetime1">
              <a:rPr lang="zh-TW" altLang="en-US" smtClean="0"/>
              <a:t>2016/7/10</a:t>
            </a:fld>
            <a:endParaRPr lang="zh-TW" altLang="en-US"/>
          </a:p>
        </p:txBody>
      </p:sp>
      <p:sp>
        <p:nvSpPr>
          <p:cNvPr id="8" name="Footer Placeholder 7"/>
          <p:cNvSpPr>
            <a:spLocks noGrp="1"/>
          </p:cNvSpPr>
          <p:nvPr>
            <p:ph type="ftr" sz="quarter" idx="11"/>
          </p:nvPr>
        </p:nvSpPr>
        <p:spPr/>
        <p:txBody>
          <a:bodyPr/>
          <a:lstStyle/>
          <a:p>
            <a:endParaRPr lang="zh-TW" altLang="en-US" dirty="0"/>
          </a:p>
        </p:txBody>
      </p:sp>
      <p:sp>
        <p:nvSpPr>
          <p:cNvPr id="9" name="Slide Number Placeholder 8"/>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242280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33E15-6DF5-4D89-ADE0-BE50BFFE8A1E}" type="datetime1">
              <a:rPr lang="zh-TW" altLang="en-US" smtClean="0"/>
              <a:t>2016/7/10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155571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DA148-EB96-4637-BCDE-DD680FD0D7DD}" type="datetime1">
              <a:rPr lang="zh-TW" altLang="en-US" smtClean="0"/>
              <a:t>2016/7/10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1638541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92"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216" indent="0">
              <a:buNone/>
              <a:defRPr sz="1401"/>
            </a:lvl2pPr>
            <a:lvl3pPr marL="914433" indent="0">
              <a:buNone/>
              <a:defRPr sz="1200"/>
            </a:lvl3pPr>
            <a:lvl4pPr marL="1371653" indent="0">
              <a:buNone/>
              <a:defRPr sz="1001"/>
            </a:lvl4pPr>
            <a:lvl5pPr marL="1828869" indent="0">
              <a:buNone/>
              <a:defRPr sz="1001"/>
            </a:lvl5pPr>
            <a:lvl6pPr marL="2286085" indent="0">
              <a:buNone/>
              <a:defRPr sz="1001"/>
            </a:lvl6pPr>
            <a:lvl7pPr marL="2743302" indent="0">
              <a:buNone/>
              <a:defRPr sz="1001"/>
            </a:lvl7pPr>
            <a:lvl8pPr marL="3200522" indent="0">
              <a:buNone/>
              <a:defRPr sz="1001"/>
            </a:lvl8pPr>
            <a:lvl9pPr marL="3657738" indent="0">
              <a:buNone/>
              <a:defRPr sz="10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7B6D9-0935-4A15-8F7A-353B16B51144}" type="datetime1">
              <a:rPr lang="zh-TW" altLang="en-US" smtClean="0"/>
              <a:t>2016/7/10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412117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92" y="987425"/>
            <a:ext cx="6172201" cy="4873625"/>
          </a:xfrm>
        </p:spPr>
        <p:txBody>
          <a:bodyPr/>
          <a:lstStyle>
            <a:lvl1pPr marL="0" indent="0">
              <a:buNone/>
              <a:defRPr sz="3200"/>
            </a:lvl1pPr>
            <a:lvl2pPr marL="457216" indent="0">
              <a:buNone/>
              <a:defRPr sz="2800"/>
            </a:lvl2pPr>
            <a:lvl3pPr marL="914433" indent="0">
              <a:buNone/>
              <a:defRPr sz="2400"/>
            </a:lvl3pPr>
            <a:lvl4pPr marL="1371653" indent="0">
              <a:buNone/>
              <a:defRPr sz="2000"/>
            </a:lvl4pPr>
            <a:lvl5pPr marL="1828869" indent="0">
              <a:buNone/>
              <a:defRPr sz="2000"/>
            </a:lvl5pPr>
            <a:lvl6pPr marL="2286085" indent="0">
              <a:buNone/>
              <a:defRPr sz="2000"/>
            </a:lvl6pPr>
            <a:lvl7pPr marL="2743302" indent="0">
              <a:buNone/>
              <a:defRPr sz="2000"/>
            </a:lvl7pPr>
            <a:lvl8pPr marL="3200522" indent="0">
              <a:buNone/>
              <a:defRPr sz="2000"/>
            </a:lvl8pPr>
            <a:lvl9pPr marL="3657738" indent="0">
              <a:buNone/>
              <a:defRPr sz="2000"/>
            </a:lvl9pPr>
          </a:lstStyle>
          <a:p>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216" indent="0">
              <a:buNone/>
              <a:defRPr sz="1401"/>
            </a:lvl2pPr>
            <a:lvl3pPr marL="914433" indent="0">
              <a:buNone/>
              <a:defRPr sz="1200"/>
            </a:lvl3pPr>
            <a:lvl4pPr marL="1371653" indent="0">
              <a:buNone/>
              <a:defRPr sz="1001"/>
            </a:lvl4pPr>
            <a:lvl5pPr marL="1828869" indent="0">
              <a:buNone/>
              <a:defRPr sz="1001"/>
            </a:lvl5pPr>
            <a:lvl6pPr marL="2286085" indent="0">
              <a:buNone/>
              <a:defRPr sz="1001"/>
            </a:lvl6pPr>
            <a:lvl7pPr marL="2743302" indent="0">
              <a:buNone/>
              <a:defRPr sz="1001"/>
            </a:lvl7pPr>
            <a:lvl8pPr marL="3200522" indent="0">
              <a:buNone/>
              <a:defRPr sz="1001"/>
            </a:lvl8pPr>
            <a:lvl9pPr marL="3657738" indent="0">
              <a:buNone/>
              <a:defRPr sz="10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26B09-7576-4E86-B0F0-532A496F1341}" type="datetime1">
              <a:rPr lang="zh-TW" altLang="en-US" smtClean="0"/>
              <a:t>2016/7/10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364007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5"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0FD65-2295-4832-AA3A-6D1D962B71C7}" type="datetime1">
              <a:rPr lang="zh-TW" altLang="en-US" smtClean="0"/>
              <a:t>2016/7/10</a:t>
            </a:fld>
            <a:endParaRPr lang="zh-TW" altLang="en-US"/>
          </a:p>
        </p:txBody>
      </p:sp>
      <p:sp>
        <p:nvSpPr>
          <p:cNvPr id="5" name="Footer Placeholder 4"/>
          <p:cNvSpPr>
            <a:spLocks noGrp="1"/>
          </p:cNvSpPr>
          <p:nvPr>
            <p:ph type="ftr" sz="quarter" idx="3"/>
          </p:nvPr>
        </p:nvSpPr>
        <p:spPr>
          <a:xfrm>
            <a:off x="4038605"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B9FB3-EF87-453B-BA08-0B2FCB7C3F33}" type="slidenum">
              <a:rPr lang="zh-TW" altLang="en-US" smtClean="0"/>
              <a:pPr/>
              <a:t>‹#›</a:t>
            </a:fld>
            <a:endParaRPr lang="zh-TW" altLang="en-US"/>
          </a:p>
        </p:txBody>
      </p:sp>
    </p:spTree>
    <p:extLst>
      <p:ext uri="{BB962C8B-B14F-4D97-AF65-F5344CB8AC3E}">
        <p14:creationId xmlns:p14="http://schemas.microsoft.com/office/powerpoint/2010/main" val="256540284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Lst>
  <p:hf hdr="0" ftr="0" dt="0"/>
  <p:txStyles>
    <p:titleStyle>
      <a:lvl1pPr algn="l" defTabSz="91443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9" indent="-228609" algn="l" defTabSz="91443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25" indent="-228609" algn="l" defTabSz="91443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42" indent="-228609" algn="l" defTabSz="91443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60" indent="-228609" algn="l" defTabSz="91443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76" indent="-228609" algn="l" defTabSz="91443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96" indent="-228609" algn="l" defTabSz="91443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11" indent="-228609" algn="l" defTabSz="91443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29" indent="-228609" algn="l" defTabSz="91443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45" indent="-228609" algn="l" defTabSz="91443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33" rtl="0" eaLnBrk="1" latinLnBrk="0" hangingPunct="1">
        <a:defRPr sz="1801" kern="1200">
          <a:solidFill>
            <a:schemeClr val="tx1"/>
          </a:solidFill>
          <a:latin typeface="+mn-lt"/>
          <a:ea typeface="+mn-ea"/>
          <a:cs typeface="+mn-cs"/>
        </a:defRPr>
      </a:lvl1pPr>
      <a:lvl2pPr marL="457216" algn="l" defTabSz="914433" rtl="0" eaLnBrk="1" latinLnBrk="0" hangingPunct="1">
        <a:defRPr sz="1801" kern="1200">
          <a:solidFill>
            <a:schemeClr val="tx1"/>
          </a:solidFill>
          <a:latin typeface="+mn-lt"/>
          <a:ea typeface="+mn-ea"/>
          <a:cs typeface="+mn-cs"/>
        </a:defRPr>
      </a:lvl2pPr>
      <a:lvl3pPr marL="914433" algn="l" defTabSz="914433" rtl="0" eaLnBrk="1" latinLnBrk="0" hangingPunct="1">
        <a:defRPr sz="1801" kern="1200">
          <a:solidFill>
            <a:schemeClr val="tx1"/>
          </a:solidFill>
          <a:latin typeface="+mn-lt"/>
          <a:ea typeface="+mn-ea"/>
          <a:cs typeface="+mn-cs"/>
        </a:defRPr>
      </a:lvl3pPr>
      <a:lvl4pPr marL="1371653" algn="l" defTabSz="914433" rtl="0" eaLnBrk="1" latinLnBrk="0" hangingPunct="1">
        <a:defRPr sz="1801" kern="1200">
          <a:solidFill>
            <a:schemeClr val="tx1"/>
          </a:solidFill>
          <a:latin typeface="+mn-lt"/>
          <a:ea typeface="+mn-ea"/>
          <a:cs typeface="+mn-cs"/>
        </a:defRPr>
      </a:lvl4pPr>
      <a:lvl5pPr marL="1828869" algn="l" defTabSz="914433" rtl="0" eaLnBrk="1" latinLnBrk="0" hangingPunct="1">
        <a:defRPr sz="1801" kern="1200">
          <a:solidFill>
            <a:schemeClr val="tx1"/>
          </a:solidFill>
          <a:latin typeface="+mn-lt"/>
          <a:ea typeface="+mn-ea"/>
          <a:cs typeface="+mn-cs"/>
        </a:defRPr>
      </a:lvl5pPr>
      <a:lvl6pPr marL="2286085" algn="l" defTabSz="914433" rtl="0" eaLnBrk="1" latinLnBrk="0" hangingPunct="1">
        <a:defRPr sz="1801" kern="1200">
          <a:solidFill>
            <a:schemeClr val="tx1"/>
          </a:solidFill>
          <a:latin typeface="+mn-lt"/>
          <a:ea typeface="+mn-ea"/>
          <a:cs typeface="+mn-cs"/>
        </a:defRPr>
      </a:lvl6pPr>
      <a:lvl7pPr marL="2743302" algn="l" defTabSz="914433" rtl="0" eaLnBrk="1" latinLnBrk="0" hangingPunct="1">
        <a:defRPr sz="1801" kern="1200">
          <a:solidFill>
            <a:schemeClr val="tx1"/>
          </a:solidFill>
          <a:latin typeface="+mn-lt"/>
          <a:ea typeface="+mn-ea"/>
          <a:cs typeface="+mn-cs"/>
        </a:defRPr>
      </a:lvl7pPr>
      <a:lvl8pPr marL="3200522" algn="l" defTabSz="914433" rtl="0" eaLnBrk="1" latinLnBrk="0" hangingPunct="1">
        <a:defRPr sz="1801" kern="1200">
          <a:solidFill>
            <a:schemeClr val="tx1"/>
          </a:solidFill>
          <a:latin typeface="+mn-lt"/>
          <a:ea typeface="+mn-ea"/>
          <a:cs typeface="+mn-cs"/>
        </a:defRPr>
      </a:lvl8pPr>
      <a:lvl9pPr marL="3657738" algn="l" defTabSz="91443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1.png"/><Relationship Id="rId5" Type="http://schemas.openxmlformats.org/officeDocument/2006/relationships/image" Target="../media/image8.emf"/><Relationship Id="rId4" Type="http://schemas.openxmlformats.org/officeDocument/2006/relationships/oleObject" Target="../embeddings/Microsoft_Visio_2003-2010___111.vsd"/></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31.vsdx"/><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CF1B9FB3-EF87-453B-BA08-0B2FCB7C3F33}" type="slidenum">
              <a:rPr lang="zh-TW" altLang="en-US" smtClean="0"/>
              <a:pPr/>
              <a:t>1</a:t>
            </a:fld>
            <a:endParaRPr lang="zh-TW" altLang="en-US"/>
          </a:p>
        </p:txBody>
      </p:sp>
      <p:pic>
        <p:nvPicPr>
          <p:cNvPr id="6146" name="Picture 2" descr="http://tom.im.ntust.edu.tw/static/html/projects/Semiconductor%20Manufacturing%20Manag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36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644573" y="368461"/>
            <a:ext cx="12316985"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Experiment result</a:t>
            </a:r>
            <a:r>
              <a:rPr lang="en-US" sz="2201" b="1" dirty="0">
                <a:solidFill>
                  <a:schemeClr val="bg1"/>
                </a:solidFill>
                <a:latin typeface="+mn-lt"/>
              </a:rPr>
              <a:t>-</a:t>
            </a:r>
            <a:r>
              <a:rPr lang="en-US" sz="2400" b="1" dirty="0">
                <a:solidFill>
                  <a:schemeClr val="bg1"/>
                </a:solidFill>
                <a:latin typeface="+mn-lt"/>
              </a:rPr>
              <a:t>suggested capacity and resource </a:t>
            </a:r>
            <a:r>
              <a:rPr lang="en-US" sz="2400" b="1" dirty="0" smtClean="0">
                <a:solidFill>
                  <a:schemeClr val="bg1"/>
                </a:solidFill>
                <a:latin typeface="+mn-lt"/>
              </a:rPr>
              <a:t>planning </a:t>
            </a:r>
            <a:endParaRPr lang="en-US" sz="2201" b="1" dirty="0">
              <a:solidFill>
                <a:schemeClr val="bg1"/>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231886822"/>
              </p:ext>
            </p:extLst>
          </p:nvPr>
        </p:nvGraphicFramePr>
        <p:xfrm>
          <a:off x="95333" y="1646057"/>
          <a:ext cx="11993392" cy="2314580"/>
        </p:xfrm>
        <a:graphic>
          <a:graphicData uri="http://schemas.openxmlformats.org/drawingml/2006/table">
            <a:tbl>
              <a:tblPr firstRow="1" firstCol="1" bandRow="1">
                <a:tableStyleId>{22838BEF-8BB2-4498-84A7-C5851F593DF1}</a:tableStyleId>
              </a:tblPr>
              <a:tblGrid>
                <a:gridCol w="1284802"/>
                <a:gridCol w="1070859"/>
                <a:gridCol w="1070859"/>
                <a:gridCol w="1070859"/>
                <a:gridCol w="1070859"/>
                <a:gridCol w="1070859"/>
                <a:gridCol w="1070859"/>
                <a:gridCol w="1070859"/>
                <a:gridCol w="1070859"/>
                <a:gridCol w="1070859"/>
                <a:gridCol w="1070859"/>
              </a:tblGrid>
              <a:tr h="462916">
                <a:tc>
                  <a:txBody>
                    <a:bodyPr/>
                    <a:lstStyle/>
                    <a:p>
                      <a:pPr algn="ctr">
                        <a:lnSpc>
                          <a:spcPct val="150000"/>
                        </a:lnSpc>
                        <a:spcAft>
                          <a:spcPts val="0"/>
                        </a:spcAft>
                      </a:pPr>
                      <a:r>
                        <a:rPr lang="en-US" sz="2000" kern="100" dirty="0">
                          <a:effectLst/>
                        </a:rPr>
                        <a:t>Period(t)</a:t>
                      </a:r>
                      <a:endParaRPr lang="en-US" sz="2000" kern="100" dirty="0">
                        <a:effectLst/>
                        <a:latin typeface="Times" panose="0202060306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1</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2</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3</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6</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7</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8</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9</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10</a:t>
                      </a:r>
                      <a:endParaRPr lang="en-US" sz="2000" kern="100" dirty="0">
                        <a:effectLst/>
                        <a:latin typeface="+mn-lt"/>
                        <a:ea typeface="PMingLiU" panose="02020500000000000000" pitchFamily="18" charset="-120"/>
                      </a:endParaRPr>
                    </a:p>
                  </a:txBody>
                  <a:tcPr marL="68580" marR="68580" marT="0" marB="0"/>
                </a:tc>
              </a:tr>
              <a:tr h="462916">
                <a:tc>
                  <a:txBody>
                    <a:bodyPr/>
                    <a:lstStyle/>
                    <a:p>
                      <a:pPr algn="ctr">
                        <a:lnSpc>
                          <a:spcPct val="150000"/>
                        </a:lnSpc>
                        <a:spcAft>
                          <a:spcPts val="0"/>
                        </a:spcAft>
                      </a:pPr>
                      <a:r>
                        <a:rPr lang="en-US" sz="2000" kern="100" dirty="0">
                          <a:effectLst/>
                        </a:rPr>
                        <a:t>1</a:t>
                      </a:r>
                      <a:endParaRPr lang="en-US" sz="2000" kern="100" dirty="0">
                        <a:effectLst/>
                        <a:latin typeface="Times" panose="0202060306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52,837</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50,769</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56,617</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49,300</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50,696</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56,029</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58,080</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61,708</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64,169</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64,147</a:t>
                      </a:r>
                      <a:endParaRPr lang="en-US" sz="2000" kern="100" dirty="0">
                        <a:effectLst/>
                        <a:latin typeface="+mn-lt"/>
                        <a:ea typeface="PMingLiU" panose="02020500000000000000" pitchFamily="18" charset="-120"/>
                      </a:endParaRPr>
                    </a:p>
                  </a:txBody>
                  <a:tcPr marL="68580" marR="68580" marT="0" marB="0"/>
                </a:tc>
              </a:tr>
              <a:tr h="462916">
                <a:tc>
                  <a:txBody>
                    <a:bodyPr/>
                    <a:lstStyle/>
                    <a:p>
                      <a:pPr algn="ctr">
                        <a:lnSpc>
                          <a:spcPct val="150000"/>
                        </a:lnSpc>
                        <a:spcAft>
                          <a:spcPts val="0"/>
                        </a:spcAft>
                      </a:pPr>
                      <a:r>
                        <a:rPr lang="en-US" sz="2000" kern="100" dirty="0">
                          <a:effectLst/>
                        </a:rPr>
                        <a:t>2</a:t>
                      </a:r>
                      <a:endParaRPr lang="en-US" sz="2000" kern="100" dirty="0">
                        <a:effectLst/>
                        <a:latin typeface="Times" panose="0202060306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40,894</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50,213</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45,873</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63,151</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59,653</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55,154</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41,479</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52,742</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53,462</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49,077</a:t>
                      </a:r>
                      <a:endParaRPr lang="en-US" sz="2000" kern="100">
                        <a:effectLst/>
                        <a:latin typeface="+mn-lt"/>
                        <a:ea typeface="PMingLiU" panose="02020500000000000000" pitchFamily="18" charset="-120"/>
                      </a:endParaRPr>
                    </a:p>
                  </a:txBody>
                  <a:tcPr marL="68580" marR="68580" marT="0" marB="0"/>
                </a:tc>
              </a:tr>
              <a:tr h="462916">
                <a:tc>
                  <a:txBody>
                    <a:bodyPr/>
                    <a:lstStyle/>
                    <a:p>
                      <a:pPr algn="ctr">
                        <a:lnSpc>
                          <a:spcPct val="150000"/>
                        </a:lnSpc>
                        <a:spcAft>
                          <a:spcPts val="0"/>
                        </a:spcAft>
                      </a:pPr>
                      <a:r>
                        <a:rPr lang="en-US" sz="2000" kern="100" dirty="0">
                          <a:effectLst/>
                        </a:rPr>
                        <a:t>3</a:t>
                      </a:r>
                      <a:endParaRPr lang="en-US" sz="2000" kern="100" dirty="0">
                        <a:effectLst/>
                        <a:latin typeface="Times" panose="0202060306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47,241</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48,097</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49,326</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47,617</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50,657</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51,686</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58,778</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57,750</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50,188</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50,118</a:t>
                      </a:r>
                      <a:endParaRPr lang="en-US" sz="2000" kern="100">
                        <a:effectLst/>
                        <a:latin typeface="+mn-lt"/>
                        <a:ea typeface="PMingLiU" panose="02020500000000000000" pitchFamily="18" charset="-120"/>
                      </a:endParaRPr>
                    </a:p>
                  </a:txBody>
                  <a:tcPr marL="68580" marR="68580" marT="0" marB="0"/>
                </a:tc>
              </a:tr>
              <a:tr h="462916">
                <a:tc>
                  <a:txBody>
                    <a:bodyPr/>
                    <a:lstStyle/>
                    <a:p>
                      <a:pPr algn="ctr">
                        <a:lnSpc>
                          <a:spcPct val="150000"/>
                        </a:lnSpc>
                        <a:spcAft>
                          <a:spcPts val="0"/>
                        </a:spcAft>
                      </a:pPr>
                      <a:r>
                        <a:rPr lang="en-US" sz="2000" kern="100" dirty="0">
                          <a:effectLst/>
                        </a:rPr>
                        <a:t>4</a:t>
                      </a:r>
                      <a:endParaRPr lang="en-US" sz="2000" kern="100" dirty="0">
                        <a:effectLst/>
                        <a:latin typeface="Times" panose="0202060306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57,372</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48,497</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54,872</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54,298</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47,581</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a:effectLst/>
                        </a:rPr>
                        <a:t>53,189</a:t>
                      </a:r>
                      <a:endParaRPr lang="en-US" sz="2000" kern="10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49,173</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51,842</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47,932</a:t>
                      </a:r>
                      <a:endParaRPr lang="en-US" sz="2000" kern="100" dirty="0">
                        <a:effectLst/>
                        <a:latin typeface="+mn-lt"/>
                        <a:ea typeface="PMingLiU" panose="02020500000000000000" pitchFamily="18" charset="-120"/>
                      </a:endParaRPr>
                    </a:p>
                  </a:txBody>
                  <a:tcPr marL="68580" marR="68580" marT="0" marB="0"/>
                </a:tc>
                <a:tc>
                  <a:txBody>
                    <a:bodyPr/>
                    <a:lstStyle/>
                    <a:p>
                      <a:pPr algn="ctr">
                        <a:lnSpc>
                          <a:spcPct val="150000"/>
                        </a:lnSpc>
                        <a:spcAft>
                          <a:spcPts val="0"/>
                        </a:spcAft>
                      </a:pPr>
                      <a:r>
                        <a:rPr lang="en-US" sz="2000" kern="100" dirty="0">
                          <a:effectLst/>
                        </a:rPr>
                        <a:t>51,930</a:t>
                      </a:r>
                      <a:endParaRPr lang="en-US" sz="2000" kern="100" dirty="0">
                        <a:effectLst/>
                        <a:latin typeface="+mn-lt"/>
                        <a:ea typeface="PMingLiU" panose="02020500000000000000" pitchFamily="18" charset="-120"/>
                      </a:endParaRPr>
                    </a:p>
                  </a:txBody>
                  <a:tcPr marL="68580" marR="68580" marT="0" marB="0"/>
                </a:tc>
              </a:tr>
            </a:tbl>
          </a:graphicData>
        </a:graphic>
      </p:graphicFrame>
      <p:sp>
        <p:nvSpPr>
          <p:cNvPr id="6" name="投影片編號版面配置區 5"/>
          <p:cNvSpPr>
            <a:spLocks noGrp="1"/>
          </p:cNvSpPr>
          <p:nvPr>
            <p:ph type="sldNum" sz="quarter" idx="12"/>
          </p:nvPr>
        </p:nvSpPr>
        <p:spPr/>
        <p:txBody>
          <a:bodyPr/>
          <a:lstStyle/>
          <a:p>
            <a:fld id="{CF1B9FB3-EF87-453B-BA08-0B2FCB7C3F33}" type="slidenum">
              <a:rPr lang="zh-TW" altLang="en-US" smtClean="0"/>
              <a:pPr/>
              <a:t>10</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813419634"/>
              </p:ext>
            </p:extLst>
          </p:nvPr>
        </p:nvGraphicFramePr>
        <p:xfrm>
          <a:off x="95333" y="4059800"/>
          <a:ext cx="11993388" cy="2743200"/>
        </p:xfrm>
        <a:graphic>
          <a:graphicData uri="http://schemas.openxmlformats.org/drawingml/2006/table">
            <a:tbl>
              <a:tblPr firstRow="1" firstCol="1" bandRow="1">
                <a:tableStyleId>{22838BEF-8BB2-4498-84A7-C5851F593DF1}</a:tableStyleId>
              </a:tblPr>
              <a:tblGrid>
                <a:gridCol w="1315013"/>
                <a:gridCol w="1069383"/>
                <a:gridCol w="1100379"/>
                <a:gridCol w="1038387"/>
                <a:gridCol w="1053885"/>
                <a:gridCol w="1069383"/>
                <a:gridCol w="1069383"/>
                <a:gridCol w="1069383"/>
                <a:gridCol w="1053885"/>
                <a:gridCol w="1128242"/>
                <a:gridCol w="1026065"/>
              </a:tblGrid>
              <a:tr h="420240">
                <a:tc>
                  <a:txBody>
                    <a:bodyPr/>
                    <a:lstStyle/>
                    <a:p>
                      <a:pPr marL="0" algn="ctr" defTabSz="914433" rtl="0" eaLnBrk="1" latinLnBrk="0" hangingPunct="1">
                        <a:lnSpc>
                          <a:spcPct val="150000"/>
                        </a:lnSpc>
                        <a:spcAft>
                          <a:spcPts val="0"/>
                        </a:spcAft>
                      </a:pPr>
                      <a:r>
                        <a:rPr lang="en-US" sz="2000" kern="100" dirty="0">
                          <a:effectLst/>
                        </a:rPr>
                        <a:t> </a:t>
                      </a:r>
                      <a:endParaRPr lang="zh-TW" sz="2000" kern="100" dirty="0">
                        <a:solidFill>
                          <a:schemeClr val="dk1"/>
                        </a:solidFill>
                        <a:effectLst/>
                        <a:latin typeface="+mn-lt"/>
                        <a:ea typeface="+mn-ea"/>
                        <a:cs typeface="+mn-cs"/>
                      </a:endParaRPr>
                    </a:p>
                  </a:txBody>
                  <a:tcPr marL="0" marR="0" marT="0" marB="0"/>
                </a:tc>
                <a:tc gridSpan="10">
                  <a:txBody>
                    <a:bodyPr/>
                    <a:lstStyle/>
                    <a:p>
                      <a:pPr marL="0" algn="ctr" defTabSz="914433" rtl="0" eaLnBrk="1" latinLnBrk="0" hangingPunct="1">
                        <a:lnSpc>
                          <a:spcPct val="150000"/>
                        </a:lnSpc>
                        <a:spcAft>
                          <a:spcPts val="0"/>
                        </a:spcAft>
                      </a:pPr>
                      <a:r>
                        <a:rPr lang="en-US" altLang="zh-TW" sz="2000" kern="100" dirty="0" smtClean="0">
                          <a:solidFill>
                            <a:schemeClr val="dk1"/>
                          </a:solidFill>
                          <a:effectLst/>
                          <a:latin typeface="+mn-lt"/>
                          <a:ea typeface="+mn-ea"/>
                          <a:cs typeface="+mn-cs"/>
                        </a:rPr>
                        <a:t>DEPSO</a:t>
                      </a:r>
                      <a:endParaRPr lang="zh-TW" sz="2000" kern="100" dirty="0">
                        <a:solidFill>
                          <a:schemeClr val="dk1"/>
                        </a:solidFill>
                        <a:effectLst/>
                        <a:latin typeface="+mn-lt"/>
                        <a:ea typeface="+mn-ea"/>
                        <a:cs typeface="+mn-cs"/>
                      </a:endParaRPr>
                    </a:p>
                  </a:txBody>
                  <a:tcPr marL="68580" marR="68580"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20240">
                <a:tc>
                  <a:txBody>
                    <a:bodyPr/>
                    <a:lstStyle/>
                    <a:p>
                      <a:pPr marL="0" algn="ctr" defTabSz="914433" rtl="0" eaLnBrk="1" latinLnBrk="0" hangingPunct="1">
                        <a:lnSpc>
                          <a:spcPct val="150000"/>
                        </a:lnSpc>
                        <a:spcAft>
                          <a:spcPts val="0"/>
                        </a:spcAft>
                      </a:pPr>
                      <a:r>
                        <a:rPr lang="en-US" sz="2000" kern="100" dirty="0">
                          <a:effectLst/>
                        </a:rPr>
                        <a:t>Period (</a:t>
                      </a:r>
                      <a:r>
                        <a:rPr lang="en-US" sz="2000" kern="100" dirty="0" smtClean="0">
                          <a:effectLst/>
                        </a:rPr>
                        <a:t>t)</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1</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2</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3</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4</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dirty="0">
                          <a:effectLst/>
                        </a:rPr>
                        <a:t>5</a:t>
                      </a:r>
                      <a:endParaRPr lang="zh-TW" sz="2000" b="1"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6</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7</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8</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a:effectLst/>
                        </a:rPr>
                        <a:t>9</a:t>
                      </a:r>
                      <a:endParaRPr lang="zh-TW" sz="2000" b="1"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b="1" kern="100" dirty="0">
                          <a:effectLst/>
                        </a:rPr>
                        <a:t>10</a:t>
                      </a:r>
                      <a:endParaRPr lang="zh-TW" sz="2000" b="1" kern="100" dirty="0">
                        <a:solidFill>
                          <a:schemeClr val="dk1"/>
                        </a:solidFill>
                        <a:effectLst/>
                        <a:latin typeface="+mn-lt"/>
                        <a:ea typeface="+mn-ea"/>
                        <a:cs typeface="+mn-cs"/>
                      </a:endParaRPr>
                    </a:p>
                  </a:txBody>
                  <a:tcPr marL="68580" marR="68580" marT="0" marB="0"/>
                </a:tc>
              </a:tr>
              <a:tr h="420240">
                <a:tc>
                  <a:txBody>
                    <a:bodyPr/>
                    <a:lstStyle/>
                    <a:p>
                      <a:pPr marL="0" algn="ctr" defTabSz="914433" rtl="0" eaLnBrk="1" latinLnBrk="0" hangingPunct="1">
                        <a:lnSpc>
                          <a:spcPct val="150000"/>
                        </a:lnSpc>
                        <a:spcAft>
                          <a:spcPts val="0"/>
                        </a:spcAft>
                      </a:pPr>
                      <a:r>
                        <a:rPr lang="en-US" sz="2000" kern="100">
                          <a:effectLst/>
                        </a:rPr>
                        <a:t>1</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50,147</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50,239</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53,635</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43,339</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51,346</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58,019</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53,142</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52,718</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60,142</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54,177</a:t>
                      </a:r>
                      <a:endParaRPr lang="zh-TW" sz="2000" kern="100">
                        <a:solidFill>
                          <a:schemeClr val="dk1"/>
                        </a:solidFill>
                        <a:effectLst/>
                        <a:latin typeface="+mn-lt"/>
                        <a:ea typeface="+mn-ea"/>
                        <a:cs typeface="+mn-cs"/>
                      </a:endParaRPr>
                    </a:p>
                  </a:txBody>
                  <a:tcPr marL="68580" marR="68580" marT="0" marB="0"/>
                </a:tc>
              </a:tr>
              <a:tr h="420240">
                <a:tc>
                  <a:txBody>
                    <a:bodyPr/>
                    <a:lstStyle/>
                    <a:p>
                      <a:pPr marL="0" algn="ctr" defTabSz="914433" rtl="0" eaLnBrk="1" latinLnBrk="0" hangingPunct="1">
                        <a:lnSpc>
                          <a:spcPct val="150000"/>
                        </a:lnSpc>
                        <a:spcAft>
                          <a:spcPts val="0"/>
                        </a:spcAft>
                      </a:pPr>
                      <a:r>
                        <a:rPr lang="en-US" sz="2000" kern="100">
                          <a:effectLst/>
                        </a:rPr>
                        <a:t>2</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41,325</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dirty="0">
                          <a:effectLst/>
                        </a:rPr>
                        <a:t>47,103</a:t>
                      </a:r>
                      <a:endParaRPr lang="zh-TW" sz="2000" kern="100" dirty="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dirty="0">
                          <a:effectLst/>
                        </a:rPr>
                        <a:t>46,342</a:t>
                      </a:r>
                      <a:endParaRPr lang="zh-TW" sz="2000" kern="100" dirty="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61,245</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56,452</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51,142</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41,479</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50,732</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53,483</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47,437</a:t>
                      </a:r>
                      <a:endParaRPr lang="zh-TW" sz="2000" kern="100">
                        <a:solidFill>
                          <a:schemeClr val="dk1"/>
                        </a:solidFill>
                        <a:effectLst/>
                        <a:latin typeface="+mn-lt"/>
                        <a:ea typeface="+mn-ea"/>
                        <a:cs typeface="+mn-cs"/>
                      </a:endParaRPr>
                    </a:p>
                  </a:txBody>
                  <a:tcPr marL="0" marR="0" marT="0" marB="0"/>
                </a:tc>
              </a:tr>
              <a:tr h="420240">
                <a:tc>
                  <a:txBody>
                    <a:bodyPr/>
                    <a:lstStyle/>
                    <a:p>
                      <a:pPr marL="0" algn="ctr" defTabSz="914433" rtl="0" eaLnBrk="1" latinLnBrk="0" hangingPunct="1">
                        <a:lnSpc>
                          <a:spcPct val="150000"/>
                        </a:lnSpc>
                        <a:spcAft>
                          <a:spcPts val="0"/>
                        </a:spcAft>
                      </a:pPr>
                      <a:r>
                        <a:rPr lang="en-US" sz="2000" kern="100">
                          <a:effectLst/>
                        </a:rPr>
                        <a:t>3</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47,193</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44,237</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dirty="0">
                          <a:effectLst/>
                        </a:rPr>
                        <a:t>49,839</a:t>
                      </a:r>
                      <a:endParaRPr lang="zh-TW" sz="2000" kern="100" dirty="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dirty="0">
                          <a:effectLst/>
                        </a:rPr>
                        <a:t>45,435</a:t>
                      </a:r>
                      <a:endParaRPr lang="zh-TW" sz="2000" kern="100" dirty="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dirty="0">
                          <a:effectLst/>
                        </a:rPr>
                        <a:t>51,435</a:t>
                      </a:r>
                      <a:endParaRPr lang="zh-TW" sz="2000" kern="100" dirty="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51,436</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52,589</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54,531</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55,093</a:t>
                      </a:r>
                      <a:endParaRPr lang="zh-TW" sz="2000" kern="100">
                        <a:solidFill>
                          <a:schemeClr val="dk1"/>
                        </a:solidFill>
                        <a:effectLst/>
                        <a:latin typeface="+mn-lt"/>
                        <a:ea typeface="+mn-ea"/>
                        <a:cs typeface="+mn-cs"/>
                      </a:endParaRPr>
                    </a:p>
                  </a:txBody>
                  <a:tcPr marL="0" marR="0" marT="0" marB="0"/>
                </a:tc>
                <a:tc>
                  <a:txBody>
                    <a:bodyPr/>
                    <a:lstStyle/>
                    <a:p>
                      <a:pPr marL="0" algn="ctr" defTabSz="914433" rtl="0" eaLnBrk="1" latinLnBrk="0" hangingPunct="1">
                        <a:lnSpc>
                          <a:spcPct val="150000"/>
                        </a:lnSpc>
                        <a:spcAft>
                          <a:spcPts val="0"/>
                        </a:spcAft>
                      </a:pPr>
                      <a:r>
                        <a:rPr lang="en-US" sz="2000" kern="100">
                          <a:effectLst/>
                        </a:rPr>
                        <a:t>50,347</a:t>
                      </a:r>
                      <a:endParaRPr lang="zh-TW" sz="2000" kern="100">
                        <a:solidFill>
                          <a:schemeClr val="dk1"/>
                        </a:solidFill>
                        <a:effectLst/>
                        <a:latin typeface="+mn-lt"/>
                        <a:ea typeface="+mn-ea"/>
                        <a:cs typeface="+mn-cs"/>
                      </a:endParaRPr>
                    </a:p>
                  </a:txBody>
                  <a:tcPr marL="0" marR="0" marT="0" marB="0"/>
                </a:tc>
              </a:tr>
              <a:tr h="420240">
                <a:tc>
                  <a:txBody>
                    <a:bodyPr/>
                    <a:lstStyle/>
                    <a:p>
                      <a:pPr marL="0" algn="ctr" defTabSz="914433" rtl="0" eaLnBrk="1" latinLnBrk="0" hangingPunct="1">
                        <a:lnSpc>
                          <a:spcPct val="150000"/>
                        </a:lnSpc>
                        <a:spcAft>
                          <a:spcPts val="0"/>
                        </a:spcAft>
                      </a:pPr>
                      <a:r>
                        <a:rPr lang="en-US" sz="2000" kern="100">
                          <a:effectLst/>
                        </a:rPr>
                        <a:t>4</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53  ,325</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46,443</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53,657</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a:effectLst/>
                        </a:rPr>
                        <a:t>54,382</a:t>
                      </a:r>
                      <a:endParaRPr lang="zh-TW" sz="2000" kern="10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48,328</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52,324</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48,194</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50,546</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46,435</a:t>
                      </a:r>
                      <a:endParaRPr lang="zh-TW" sz="2000" kern="100" dirty="0">
                        <a:solidFill>
                          <a:schemeClr val="dk1"/>
                        </a:solidFill>
                        <a:effectLst/>
                        <a:latin typeface="+mn-lt"/>
                        <a:ea typeface="+mn-ea"/>
                        <a:cs typeface="+mn-cs"/>
                      </a:endParaRPr>
                    </a:p>
                  </a:txBody>
                  <a:tcPr marL="68580" marR="68580" marT="0" marB="0"/>
                </a:tc>
                <a:tc>
                  <a:txBody>
                    <a:bodyPr/>
                    <a:lstStyle/>
                    <a:p>
                      <a:pPr marL="0" algn="ctr" defTabSz="914433" rtl="0" eaLnBrk="1" latinLnBrk="0" hangingPunct="1">
                        <a:lnSpc>
                          <a:spcPct val="150000"/>
                        </a:lnSpc>
                        <a:spcAft>
                          <a:spcPts val="0"/>
                        </a:spcAft>
                      </a:pPr>
                      <a:r>
                        <a:rPr lang="en-US" sz="2000" kern="100" dirty="0">
                          <a:effectLst/>
                        </a:rPr>
                        <a:t>51,341</a:t>
                      </a:r>
                      <a:endParaRPr lang="zh-TW" sz="2000" kern="100" dirty="0">
                        <a:solidFill>
                          <a:schemeClr val="dk1"/>
                        </a:solidFill>
                        <a:effectLst/>
                        <a:latin typeface="+mn-lt"/>
                        <a:ea typeface="+mn-ea"/>
                        <a:cs typeface="+mn-cs"/>
                      </a:endParaRPr>
                    </a:p>
                  </a:txBody>
                  <a:tcPr marL="68580" marR="68580" marT="0" marB="0"/>
                </a:tc>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985843058"/>
              </p:ext>
            </p:extLst>
          </p:nvPr>
        </p:nvGraphicFramePr>
        <p:xfrm>
          <a:off x="95333" y="1209348"/>
          <a:ext cx="11993388" cy="457200"/>
        </p:xfrm>
        <a:graphic>
          <a:graphicData uri="http://schemas.openxmlformats.org/drawingml/2006/table">
            <a:tbl>
              <a:tblPr firstRow="1" firstCol="1" bandRow="1">
                <a:tableStyleId>{22838BEF-8BB2-4498-84A7-C5851F593DF1}</a:tableStyleId>
              </a:tblPr>
              <a:tblGrid>
                <a:gridCol w="1284016"/>
                <a:gridCol w="1474787"/>
                <a:gridCol w="1026065"/>
                <a:gridCol w="1026065"/>
                <a:gridCol w="1026065"/>
                <a:gridCol w="1026065"/>
                <a:gridCol w="1026065"/>
                <a:gridCol w="1026065"/>
                <a:gridCol w="1026065"/>
                <a:gridCol w="1026065"/>
                <a:gridCol w="1026065"/>
              </a:tblGrid>
              <a:tr h="420240">
                <a:tc>
                  <a:txBody>
                    <a:bodyPr/>
                    <a:lstStyle/>
                    <a:p>
                      <a:pPr marL="0" algn="ctr" defTabSz="914433" rtl="0" eaLnBrk="1" latinLnBrk="0" hangingPunct="1">
                        <a:lnSpc>
                          <a:spcPct val="150000"/>
                        </a:lnSpc>
                        <a:spcAft>
                          <a:spcPts val="0"/>
                        </a:spcAft>
                      </a:pPr>
                      <a:r>
                        <a:rPr lang="en-US" sz="2000" kern="100" dirty="0">
                          <a:effectLst/>
                        </a:rPr>
                        <a:t> </a:t>
                      </a:r>
                      <a:endParaRPr lang="zh-TW" sz="2000" kern="100" dirty="0">
                        <a:solidFill>
                          <a:schemeClr val="dk1"/>
                        </a:solidFill>
                        <a:effectLst/>
                        <a:latin typeface="+mn-lt"/>
                        <a:ea typeface="+mn-ea"/>
                        <a:cs typeface="+mn-cs"/>
                      </a:endParaRPr>
                    </a:p>
                  </a:txBody>
                  <a:tcPr marL="0" marR="0" marT="0" marB="0"/>
                </a:tc>
                <a:tc gridSpan="10">
                  <a:txBody>
                    <a:bodyPr/>
                    <a:lstStyle/>
                    <a:p>
                      <a:pPr marL="0" algn="ctr" defTabSz="914433" rtl="0" eaLnBrk="1" latinLnBrk="0" hangingPunct="1">
                        <a:lnSpc>
                          <a:spcPct val="150000"/>
                        </a:lnSpc>
                        <a:spcAft>
                          <a:spcPts val="0"/>
                        </a:spcAft>
                      </a:pPr>
                      <a:r>
                        <a:rPr lang="en-US" altLang="zh-TW" sz="2000" kern="100" dirty="0" smtClean="0">
                          <a:solidFill>
                            <a:schemeClr val="dk1"/>
                          </a:solidFill>
                          <a:effectLst/>
                          <a:latin typeface="+mn-lt"/>
                          <a:ea typeface="+mn-ea"/>
                          <a:cs typeface="+mn-cs"/>
                        </a:rPr>
                        <a:t>DE</a:t>
                      </a:r>
                      <a:endParaRPr lang="zh-TW" sz="2000" kern="100" dirty="0">
                        <a:solidFill>
                          <a:schemeClr val="dk1"/>
                        </a:solidFill>
                        <a:effectLst/>
                        <a:latin typeface="+mn-lt"/>
                        <a:ea typeface="+mn-ea"/>
                        <a:cs typeface="+mn-cs"/>
                      </a:endParaRPr>
                    </a:p>
                  </a:txBody>
                  <a:tcPr marL="68580" marR="68580"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2518786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3"/>
          <p:cNvSpPr txBox="1">
            <a:spLocks/>
          </p:cNvSpPr>
          <p:nvPr/>
        </p:nvSpPr>
        <p:spPr>
          <a:xfrm>
            <a:off x="-2145226" y="307878"/>
            <a:ext cx="12316985"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Mathematical model</a:t>
            </a:r>
            <a:r>
              <a:rPr lang="en-US" sz="2201" b="1" dirty="0">
                <a:solidFill>
                  <a:schemeClr val="bg1"/>
                </a:solidFill>
                <a:latin typeface="+mn-lt"/>
              </a:rPr>
              <a:t>-</a:t>
            </a:r>
            <a:r>
              <a:rPr lang="en-US" sz="2201" b="1" dirty="0">
                <a:solidFill>
                  <a:schemeClr val="bg1"/>
                </a:solidFill>
                <a:latin typeface="+mn-lt"/>
                <a:cs typeface="Times New Roman" panose="02020603050405020304" pitchFamily="18" charset="0"/>
              </a:rPr>
              <a:t>problem formulation</a:t>
            </a:r>
            <a:endParaRPr lang="en-US" sz="2201" b="1" dirty="0">
              <a:solidFill>
                <a:schemeClr val="bg1"/>
              </a:solidFill>
              <a:latin typeface="+mn-lt"/>
            </a:endParaRPr>
          </a:p>
        </p:txBody>
      </p:sp>
      <p:pic>
        <p:nvPicPr>
          <p:cNvPr id="11" name="Picture 32" descr="http://blogs-images.forbes.com/joshbersin/files/2014/10/t.jpg"/>
          <p:cNvPicPr>
            <a:picLocks noChangeAspect="1" noChangeArrowheads="1"/>
          </p:cNvPicPr>
          <p:nvPr/>
        </p:nvPicPr>
        <p:blipFill>
          <a:blip r:embed="rId3" cstate="print"/>
          <a:srcRect t="15499" b="6161"/>
          <a:stretch>
            <a:fillRect/>
          </a:stretch>
        </p:blipFill>
        <p:spPr bwMode="auto">
          <a:xfrm>
            <a:off x="819153" y="4071781"/>
            <a:ext cx="2203451" cy="705232"/>
          </a:xfrm>
          <a:prstGeom prst="rect">
            <a:avLst/>
          </a:prstGeom>
          <a:ln>
            <a:noFill/>
          </a:ln>
          <a:effectLst>
            <a:outerShdw blurRad="190500" algn="tl" rotWithShape="0">
              <a:srgbClr val="000000">
                <a:alpha val="70000"/>
              </a:srgbClr>
            </a:outerShdw>
          </a:effectLst>
        </p:spPr>
      </p:pic>
      <p:pic>
        <p:nvPicPr>
          <p:cNvPr id="12" name="Picture 32" descr="http://blogs-images.forbes.com/joshbersin/files/2014/10/t.jpg"/>
          <p:cNvPicPr>
            <a:picLocks noChangeAspect="1" noChangeArrowheads="1"/>
          </p:cNvPicPr>
          <p:nvPr/>
        </p:nvPicPr>
        <p:blipFill>
          <a:blip r:embed="rId3" cstate="print"/>
          <a:srcRect t="15499" b="6161"/>
          <a:stretch>
            <a:fillRect/>
          </a:stretch>
        </p:blipFill>
        <p:spPr bwMode="auto">
          <a:xfrm>
            <a:off x="844552" y="2458878"/>
            <a:ext cx="2203451" cy="705232"/>
          </a:xfrm>
          <a:prstGeom prst="rect">
            <a:avLst/>
          </a:prstGeom>
          <a:ln>
            <a:noFill/>
          </a:ln>
          <a:effectLst>
            <a:outerShdw blurRad="190500" algn="tl" rotWithShape="0">
              <a:srgbClr val="000000">
                <a:alpha val="70000"/>
              </a:srgbClr>
            </a:outerShdw>
          </a:effectLst>
        </p:spPr>
      </p:pic>
      <p:pic>
        <p:nvPicPr>
          <p:cNvPr id="13" name="Picture 32" descr="http://blogs-images.forbes.com/joshbersin/files/2014/10/t.jpg"/>
          <p:cNvPicPr>
            <a:picLocks noChangeAspect="1" noChangeArrowheads="1"/>
          </p:cNvPicPr>
          <p:nvPr/>
        </p:nvPicPr>
        <p:blipFill>
          <a:blip r:embed="rId3" cstate="print"/>
          <a:srcRect t="15499" b="6161"/>
          <a:stretch>
            <a:fillRect/>
          </a:stretch>
        </p:blipFill>
        <p:spPr bwMode="auto">
          <a:xfrm>
            <a:off x="831851" y="3271678"/>
            <a:ext cx="2203451" cy="705232"/>
          </a:xfrm>
          <a:prstGeom prst="rect">
            <a:avLst/>
          </a:prstGeom>
          <a:ln>
            <a:noFill/>
          </a:ln>
          <a:effectLst>
            <a:outerShdw blurRad="190500" algn="tl" rotWithShape="0">
              <a:srgbClr val="000000">
                <a:alpha val="70000"/>
              </a:srgbClr>
            </a:outerShdw>
          </a:effectLst>
        </p:spPr>
      </p:pic>
      <p:sp>
        <p:nvSpPr>
          <p:cNvPr id="19" name="矩形 18"/>
          <p:cNvSpPr/>
          <p:nvPr/>
        </p:nvSpPr>
        <p:spPr>
          <a:xfrm>
            <a:off x="4241802" y="1754413"/>
            <a:ext cx="3429001" cy="36195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1"/>
          </a:p>
        </p:txBody>
      </p:sp>
      <p:pic>
        <p:nvPicPr>
          <p:cNvPr id="9252" name="Picture 36" descr="「LCD」的圖片搜尋結果"/>
          <p:cNvPicPr>
            <a:picLocks noChangeAspect="1" noChangeArrowheads="1"/>
          </p:cNvPicPr>
          <p:nvPr/>
        </p:nvPicPr>
        <p:blipFill>
          <a:blip r:embed="rId4"/>
          <a:srcRect/>
          <a:stretch>
            <a:fillRect/>
          </a:stretch>
        </p:blipFill>
        <p:spPr bwMode="auto">
          <a:xfrm>
            <a:off x="9093355" y="1698164"/>
            <a:ext cx="1661236" cy="1244325"/>
          </a:xfrm>
          <a:prstGeom prst="rect">
            <a:avLst/>
          </a:prstGeom>
          <a:ln>
            <a:noFill/>
          </a:ln>
          <a:effectLst>
            <a:outerShdw blurRad="190500" algn="tl" rotWithShape="0">
              <a:srgbClr val="000000">
                <a:alpha val="70000"/>
              </a:srgbClr>
            </a:outerShdw>
          </a:effectLst>
        </p:spPr>
      </p:pic>
      <p:pic>
        <p:nvPicPr>
          <p:cNvPr id="21" name="Picture 36" descr="「LCD」的圖片搜尋結果"/>
          <p:cNvPicPr>
            <a:picLocks noChangeAspect="1" noChangeArrowheads="1"/>
          </p:cNvPicPr>
          <p:nvPr/>
        </p:nvPicPr>
        <p:blipFill>
          <a:blip r:embed="rId4"/>
          <a:srcRect/>
          <a:stretch>
            <a:fillRect/>
          </a:stretch>
        </p:blipFill>
        <p:spPr bwMode="auto">
          <a:xfrm>
            <a:off x="9114477" y="3099220"/>
            <a:ext cx="1676400" cy="1255684"/>
          </a:xfrm>
          <a:prstGeom prst="rect">
            <a:avLst/>
          </a:prstGeom>
          <a:ln>
            <a:noFill/>
          </a:ln>
          <a:effectLst>
            <a:outerShdw blurRad="190500" algn="tl" rotWithShape="0">
              <a:srgbClr val="000000">
                <a:alpha val="70000"/>
              </a:srgbClr>
            </a:outerShdw>
          </a:effectLst>
        </p:spPr>
      </p:pic>
      <p:pic>
        <p:nvPicPr>
          <p:cNvPr id="22" name="Picture 36" descr="「LCD」的圖片搜尋結果"/>
          <p:cNvPicPr>
            <a:picLocks noChangeAspect="1" noChangeArrowheads="1"/>
          </p:cNvPicPr>
          <p:nvPr/>
        </p:nvPicPr>
        <p:blipFill>
          <a:blip r:embed="rId4"/>
          <a:srcRect/>
          <a:stretch>
            <a:fillRect/>
          </a:stretch>
        </p:blipFill>
        <p:spPr bwMode="auto">
          <a:xfrm>
            <a:off x="9140701" y="4507605"/>
            <a:ext cx="1663700" cy="1246171"/>
          </a:xfrm>
          <a:prstGeom prst="rect">
            <a:avLst/>
          </a:prstGeom>
          <a:ln>
            <a:noFill/>
          </a:ln>
          <a:effectLst>
            <a:outerShdw blurRad="190500" algn="tl" rotWithShape="0">
              <a:srgbClr val="000000">
                <a:alpha val="70000"/>
              </a:srgbClr>
            </a:outerShdw>
          </a:effectLst>
        </p:spPr>
      </p:pic>
      <p:sp>
        <p:nvSpPr>
          <p:cNvPr id="42" name="文字方塊 41"/>
          <p:cNvSpPr txBox="1"/>
          <p:nvPr/>
        </p:nvSpPr>
        <p:spPr>
          <a:xfrm>
            <a:off x="723901" y="5005613"/>
            <a:ext cx="3289300" cy="707886"/>
          </a:xfrm>
          <a:prstGeom prst="rect">
            <a:avLst/>
          </a:prstGeom>
          <a:noFill/>
        </p:spPr>
        <p:txBody>
          <a:bodyPr wrap="square" rtlCol="0">
            <a:spAutoFit/>
          </a:bodyPr>
          <a:lstStyle/>
          <a:p>
            <a:r>
              <a:rPr lang="en-US" altLang="zh-TW" sz="2000" b="1" dirty="0"/>
              <a:t>Possible technologies</a:t>
            </a:r>
          </a:p>
          <a:p>
            <a:endParaRPr lang="zh-TW" altLang="en-US" sz="2000" b="1" dirty="0"/>
          </a:p>
        </p:txBody>
      </p:sp>
      <p:sp>
        <p:nvSpPr>
          <p:cNvPr id="43" name="文字方塊 42"/>
          <p:cNvSpPr txBox="1"/>
          <p:nvPr/>
        </p:nvSpPr>
        <p:spPr>
          <a:xfrm>
            <a:off x="10820403" y="1901040"/>
            <a:ext cx="1371600" cy="707886"/>
          </a:xfrm>
          <a:prstGeom prst="rect">
            <a:avLst/>
          </a:prstGeom>
          <a:noFill/>
        </p:spPr>
        <p:txBody>
          <a:bodyPr wrap="square" rtlCol="0">
            <a:spAutoFit/>
          </a:bodyPr>
          <a:lstStyle/>
          <a:p>
            <a:r>
              <a:rPr lang="en-US" altLang="zh-TW" sz="2000" b="1" dirty="0"/>
              <a:t>Product 1</a:t>
            </a:r>
          </a:p>
          <a:p>
            <a:endParaRPr lang="zh-TW" altLang="en-US" sz="2000" b="1" dirty="0"/>
          </a:p>
        </p:txBody>
      </p:sp>
      <p:sp>
        <p:nvSpPr>
          <p:cNvPr id="44" name="文字方塊 43"/>
          <p:cNvSpPr txBox="1"/>
          <p:nvPr/>
        </p:nvSpPr>
        <p:spPr>
          <a:xfrm>
            <a:off x="10820403" y="3328059"/>
            <a:ext cx="1371600" cy="707886"/>
          </a:xfrm>
          <a:prstGeom prst="rect">
            <a:avLst/>
          </a:prstGeom>
          <a:noFill/>
        </p:spPr>
        <p:txBody>
          <a:bodyPr wrap="square" rtlCol="0">
            <a:spAutoFit/>
          </a:bodyPr>
          <a:lstStyle/>
          <a:p>
            <a:r>
              <a:rPr lang="en-US" altLang="zh-TW" sz="2000" b="1" dirty="0"/>
              <a:t>Product 2</a:t>
            </a:r>
          </a:p>
          <a:p>
            <a:endParaRPr lang="zh-TW" altLang="en-US" sz="2000" b="1" dirty="0"/>
          </a:p>
        </p:txBody>
      </p:sp>
      <p:sp>
        <p:nvSpPr>
          <p:cNvPr id="45" name="文字方塊 44"/>
          <p:cNvSpPr txBox="1"/>
          <p:nvPr/>
        </p:nvSpPr>
        <p:spPr>
          <a:xfrm>
            <a:off x="10820403" y="4809341"/>
            <a:ext cx="1371600" cy="707886"/>
          </a:xfrm>
          <a:prstGeom prst="rect">
            <a:avLst/>
          </a:prstGeom>
          <a:noFill/>
        </p:spPr>
        <p:txBody>
          <a:bodyPr wrap="square" rtlCol="0">
            <a:spAutoFit/>
          </a:bodyPr>
          <a:lstStyle/>
          <a:p>
            <a:r>
              <a:rPr lang="en-US" altLang="zh-TW" sz="2000" b="1" dirty="0"/>
              <a:t>Product 3</a:t>
            </a:r>
          </a:p>
          <a:p>
            <a:endParaRPr lang="zh-TW" altLang="en-US" sz="2000" b="1" dirty="0"/>
          </a:p>
        </p:txBody>
      </p:sp>
      <p:sp>
        <p:nvSpPr>
          <p:cNvPr id="47" name="文字方塊 46"/>
          <p:cNvSpPr txBox="1"/>
          <p:nvPr/>
        </p:nvSpPr>
        <p:spPr>
          <a:xfrm>
            <a:off x="4003040" y="5519963"/>
            <a:ext cx="4152900" cy="707886"/>
          </a:xfrm>
          <a:prstGeom prst="rect">
            <a:avLst/>
          </a:prstGeom>
          <a:noFill/>
        </p:spPr>
        <p:txBody>
          <a:bodyPr wrap="square" rtlCol="0">
            <a:spAutoFit/>
          </a:bodyPr>
          <a:lstStyle/>
          <a:p>
            <a:pPr algn="ctr"/>
            <a:r>
              <a:rPr lang="en-US" altLang="zh-TW" sz="2000" b="1" dirty="0"/>
              <a:t>Combination of technologies</a:t>
            </a:r>
          </a:p>
          <a:p>
            <a:pPr algn="ctr"/>
            <a:r>
              <a:rPr lang="en-US" altLang="zh-TW" sz="2000" b="1" dirty="0"/>
              <a:t> in each period</a:t>
            </a:r>
            <a:endParaRPr lang="zh-TW" altLang="en-US" sz="2000" b="1" dirty="0"/>
          </a:p>
        </p:txBody>
      </p:sp>
      <p:pic>
        <p:nvPicPr>
          <p:cNvPr id="48" name="Picture 32" descr="http://blogs-images.forbes.com/joshbersin/files/2014/10/t.jpg"/>
          <p:cNvPicPr>
            <a:picLocks noChangeAspect="1" noChangeArrowheads="1"/>
          </p:cNvPicPr>
          <p:nvPr/>
        </p:nvPicPr>
        <p:blipFill>
          <a:blip r:embed="rId5" cstate="print"/>
          <a:srcRect t="15499" b="6161"/>
          <a:stretch>
            <a:fillRect/>
          </a:stretch>
        </p:blipFill>
        <p:spPr bwMode="auto">
          <a:xfrm>
            <a:off x="5372102" y="1912778"/>
            <a:ext cx="1073150" cy="552832"/>
          </a:xfrm>
          <a:prstGeom prst="rect">
            <a:avLst/>
          </a:prstGeom>
          <a:ln>
            <a:noFill/>
          </a:ln>
          <a:effectLst>
            <a:outerShdw blurRad="190500" algn="tl" rotWithShape="0">
              <a:srgbClr val="000000">
                <a:alpha val="70000"/>
              </a:srgbClr>
            </a:outerShdw>
          </a:effectLst>
        </p:spPr>
      </p:pic>
      <p:grpSp>
        <p:nvGrpSpPr>
          <p:cNvPr id="70" name="群組 69"/>
          <p:cNvGrpSpPr/>
          <p:nvPr/>
        </p:nvGrpSpPr>
        <p:grpSpPr>
          <a:xfrm>
            <a:off x="4889501" y="3049429"/>
            <a:ext cx="2247900" cy="559182"/>
            <a:chOff x="4889500" y="2831718"/>
            <a:chExt cx="2247900" cy="559182"/>
          </a:xfrm>
        </p:grpSpPr>
        <p:pic>
          <p:nvPicPr>
            <p:cNvPr id="49" name="Picture 32" descr="http://blogs-images.forbes.com/joshbersin/files/2014/10/t.jpg"/>
            <p:cNvPicPr>
              <a:picLocks noChangeAspect="1" noChangeArrowheads="1"/>
            </p:cNvPicPr>
            <p:nvPr/>
          </p:nvPicPr>
          <p:blipFill>
            <a:blip r:embed="rId5" cstate="print"/>
            <a:srcRect t="15499" b="6161"/>
            <a:stretch>
              <a:fillRect/>
            </a:stretch>
          </p:blipFill>
          <p:spPr bwMode="auto">
            <a:xfrm>
              <a:off x="4889500" y="2831718"/>
              <a:ext cx="1073150" cy="552832"/>
            </a:xfrm>
            <a:prstGeom prst="rect">
              <a:avLst/>
            </a:prstGeom>
            <a:ln>
              <a:noFill/>
            </a:ln>
            <a:effectLst>
              <a:outerShdw blurRad="190500" algn="tl" rotWithShape="0">
                <a:srgbClr val="000000">
                  <a:alpha val="70000"/>
                </a:srgbClr>
              </a:outerShdw>
            </a:effectLst>
          </p:spPr>
        </p:pic>
        <p:pic>
          <p:nvPicPr>
            <p:cNvPr id="50" name="Picture 32" descr="http://blogs-images.forbes.com/joshbersin/files/2014/10/t.jpg"/>
            <p:cNvPicPr>
              <a:picLocks noChangeAspect="1" noChangeArrowheads="1"/>
            </p:cNvPicPr>
            <p:nvPr/>
          </p:nvPicPr>
          <p:blipFill>
            <a:blip r:embed="rId5" cstate="print"/>
            <a:srcRect t="15499" b="6161"/>
            <a:stretch>
              <a:fillRect/>
            </a:stretch>
          </p:blipFill>
          <p:spPr bwMode="auto">
            <a:xfrm>
              <a:off x="6064250" y="2838068"/>
              <a:ext cx="1073150" cy="552832"/>
            </a:xfrm>
            <a:prstGeom prst="rect">
              <a:avLst/>
            </a:prstGeom>
            <a:ln>
              <a:noFill/>
            </a:ln>
            <a:effectLst>
              <a:outerShdw blurRad="190500" algn="tl" rotWithShape="0">
                <a:srgbClr val="000000">
                  <a:alpha val="70000"/>
                </a:srgbClr>
              </a:outerShdw>
            </a:effectLst>
          </p:spPr>
        </p:pic>
      </p:grpSp>
      <p:pic>
        <p:nvPicPr>
          <p:cNvPr id="51" name="Picture 32" descr="http://blogs-images.forbes.com/joshbersin/files/2014/10/t.jpg"/>
          <p:cNvPicPr>
            <a:picLocks noChangeAspect="1" noChangeArrowheads="1"/>
          </p:cNvPicPr>
          <p:nvPr/>
        </p:nvPicPr>
        <p:blipFill>
          <a:blip r:embed="rId5" cstate="print"/>
          <a:srcRect t="15499" b="6161"/>
          <a:stretch>
            <a:fillRect/>
          </a:stretch>
        </p:blipFill>
        <p:spPr bwMode="auto">
          <a:xfrm>
            <a:off x="5432428" y="4349590"/>
            <a:ext cx="1073150" cy="552832"/>
          </a:xfrm>
          <a:prstGeom prst="rect">
            <a:avLst/>
          </a:prstGeom>
          <a:ln>
            <a:noFill/>
          </a:ln>
          <a:effectLst>
            <a:outerShdw blurRad="190500" algn="tl" rotWithShape="0">
              <a:srgbClr val="000000">
                <a:alpha val="70000"/>
              </a:srgbClr>
            </a:outerShdw>
          </a:effectLst>
        </p:spPr>
      </p:pic>
      <p:pic>
        <p:nvPicPr>
          <p:cNvPr id="52" name="Picture 32" descr="http://blogs-images.forbes.com/joshbersin/files/2014/10/t.jpg"/>
          <p:cNvPicPr>
            <a:picLocks noChangeAspect="1" noChangeArrowheads="1"/>
          </p:cNvPicPr>
          <p:nvPr/>
        </p:nvPicPr>
        <p:blipFill>
          <a:blip r:embed="rId5" cstate="print"/>
          <a:srcRect t="15499" b="6161"/>
          <a:stretch>
            <a:fillRect/>
          </a:stretch>
        </p:blipFill>
        <p:spPr bwMode="auto">
          <a:xfrm>
            <a:off x="4332291" y="4354353"/>
            <a:ext cx="1073150" cy="552832"/>
          </a:xfrm>
          <a:prstGeom prst="rect">
            <a:avLst/>
          </a:prstGeom>
          <a:ln>
            <a:noFill/>
          </a:ln>
          <a:effectLst>
            <a:outerShdw blurRad="190500" algn="tl" rotWithShape="0">
              <a:srgbClr val="000000">
                <a:alpha val="70000"/>
              </a:srgbClr>
            </a:outerShdw>
          </a:effectLst>
        </p:spPr>
      </p:pic>
      <p:pic>
        <p:nvPicPr>
          <p:cNvPr id="53" name="Picture 32" descr="http://blogs-images.forbes.com/joshbersin/files/2014/10/t.jpg"/>
          <p:cNvPicPr>
            <a:picLocks noChangeAspect="1" noChangeArrowheads="1"/>
          </p:cNvPicPr>
          <p:nvPr/>
        </p:nvPicPr>
        <p:blipFill>
          <a:blip r:embed="rId5" cstate="print"/>
          <a:srcRect t="15499" b="6161"/>
          <a:stretch>
            <a:fillRect/>
          </a:stretch>
        </p:blipFill>
        <p:spPr bwMode="auto">
          <a:xfrm>
            <a:off x="6532565" y="4357528"/>
            <a:ext cx="1073150" cy="552832"/>
          </a:xfrm>
          <a:prstGeom prst="rect">
            <a:avLst/>
          </a:prstGeom>
          <a:ln>
            <a:noFill/>
          </a:ln>
          <a:effectLst>
            <a:outerShdw blurRad="190500" algn="tl" rotWithShape="0">
              <a:srgbClr val="000000">
                <a:alpha val="70000"/>
              </a:srgbClr>
            </a:outerShdw>
          </a:effectLst>
        </p:spPr>
      </p:pic>
      <p:sp>
        <p:nvSpPr>
          <p:cNvPr id="54" name="文字方塊 53"/>
          <p:cNvSpPr txBox="1"/>
          <p:nvPr/>
        </p:nvSpPr>
        <p:spPr>
          <a:xfrm>
            <a:off x="8826499" y="5916385"/>
            <a:ext cx="4152900" cy="400110"/>
          </a:xfrm>
          <a:prstGeom prst="rect">
            <a:avLst/>
          </a:prstGeom>
          <a:noFill/>
        </p:spPr>
        <p:txBody>
          <a:bodyPr wrap="square" rtlCol="0">
            <a:spAutoFit/>
          </a:bodyPr>
          <a:lstStyle/>
          <a:p>
            <a:r>
              <a:rPr lang="en-US" altLang="zh-TW" sz="2000" b="1" dirty="0"/>
              <a:t>Production quantity</a:t>
            </a:r>
            <a:endParaRPr lang="zh-TW" altLang="en-US" sz="2000" b="1" dirty="0"/>
          </a:p>
        </p:txBody>
      </p:sp>
      <p:cxnSp>
        <p:nvCxnSpPr>
          <p:cNvPr id="57" name="直線單箭頭接點 56"/>
          <p:cNvCxnSpPr/>
          <p:nvPr/>
        </p:nvCxnSpPr>
        <p:spPr>
          <a:xfrm>
            <a:off x="3117849" y="2811494"/>
            <a:ext cx="1035051" cy="7717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3105153" y="3624297"/>
            <a:ext cx="958850" cy="97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單箭頭接點 62"/>
          <p:cNvCxnSpPr/>
          <p:nvPr/>
        </p:nvCxnSpPr>
        <p:spPr>
          <a:xfrm flipV="1">
            <a:off x="3092450" y="3722910"/>
            <a:ext cx="1022350" cy="7014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單箭頭接點 65"/>
          <p:cNvCxnSpPr/>
          <p:nvPr/>
        </p:nvCxnSpPr>
        <p:spPr>
          <a:xfrm flipV="1">
            <a:off x="7867650" y="2567213"/>
            <a:ext cx="1022350" cy="7014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直線單箭頭接點 66"/>
          <p:cNvCxnSpPr/>
          <p:nvPr/>
        </p:nvCxnSpPr>
        <p:spPr>
          <a:xfrm>
            <a:off x="7825509" y="3755914"/>
            <a:ext cx="1035051" cy="7717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投影片編號版面配置區 27"/>
          <p:cNvSpPr>
            <a:spLocks noGrp="1"/>
          </p:cNvSpPr>
          <p:nvPr>
            <p:ph type="sldNum" sz="quarter" idx="12"/>
          </p:nvPr>
        </p:nvSpPr>
        <p:spPr/>
        <p:txBody>
          <a:bodyPr/>
          <a:lstStyle/>
          <a:p>
            <a:fld id="{CF1B9FB3-EF87-453B-BA08-0B2FCB7C3F33}" type="slidenum">
              <a:rPr lang="zh-TW" altLang="en-US" smtClean="0"/>
              <a:pPr/>
              <a:t>2</a:t>
            </a:fld>
            <a:endParaRPr lang="zh-TW" altLang="en-US"/>
          </a:p>
        </p:txBody>
      </p:sp>
    </p:spTree>
    <p:extLst>
      <p:ext uri="{BB962C8B-B14F-4D97-AF65-F5344CB8AC3E}">
        <p14:creationId xmlns:p14="http://schemas.microsoft.com/office/powerpoint/2010/main" val="192954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par>
                                <p:cTn id="11" presetID="4" presetClass="entr" presetSubtype="16"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box(in)">
                                      <p:cBhvr>
                                        <p:cTn id="16" dur="500"/>
                                        <p:tgtEl>
                                          <p:spTgt spid="4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9252"/>
                                        </p:tgtEl>
                                        <p:attrNameLst>
                                          <p:attrName>style.visibility</p:attrName>
                                        </p:attrNameLst>
                                      </p:cBhvr>
                                      <p:to>
                                        <p:strVal val="visible"/>
                                      </p:to>
                                    </p:set>
                                    <p:animEffect transition="in" filter="checkerboard(across)">
                                      <p:cBhvr>
                                        <p:cTn id="21" dur="500"/>
                                        <p:tgtEl>
                                          <p:spTgt spid="9252"/>
                                        </p:tgtEl>
                                      </p:cBhvr>
                                    </p:animEffect>
                                  </p:childTnLst>
                                </p:cTn>
                              </p:par>
                              <p:par>
                                <p:cTn id="22" presetID="5" presetClass="entr" presetSubtype="10"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checkerboard(across)">
                                      <p:cBhvr>
                                        <p:cTn id="24" dur="500"/>
                                        <p:tgtEl>
                                          <p:spTgt spid="21"/>
                                        </p:tgtEl>
                                      </p:cBhvr>
                                    </p:animEffect>
                                  </p:childTnLst>
                                </p:cTn>
                              </p:par>
                              <p:par>
                                <p:cTn id="25" presetID="5" presetClass="entr" presetSubtype="1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checkerboard(across)">
                                      <p:cBhvr>
                                        <p:cTn id="27" dur="500"/>
                                        <p:tgtEl>
                                          <p:spTgt spid="22"/>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checkerboard(across)">
                                      <p:cBhvr>
                                        <p:cTn id="30" dur="500"/>
                                        <p:tgtEl>
                                          <p:spTgt spid="54"/>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checkerboard(across)">
                                      <p:cBhvr>
                                        <p:cTn id="33" dur="500"/>
                                        <p:tgtEl>
                                          <p:spTgt spid="45"/>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checkerboard(across)">
                                      <p:cBhvr>
                                        <p:cTn id="36" dur="500"/>
                                        <p:tgtEl>
                                          <p:spTgt spid="4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checkerboard(across)">
                                      <p:cBhvr>
                                        <p:cTn id="39" dur="500"/>
                                        <p:tgtEl>
                                          <p:spTgt spid="43"/>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box(in)">
                                      <p:cBhvr>
                                        <p:cTn id="44" dur="500"/>
                                        <p:tgtEl>
                                          <p:spTgt spid="57"/>
                                        </p:tgtEl>
                                      </p:cBhvr>
                                    </p:animEffect>
                                  </p:childTnLst>
                                </p:cTn>
                              </p:par>
                              <p:par>
                                <p:cTn id="45" presetID="4" presetClass="entr" presetSubtype="16" fill="hold" nodeType="with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box(in)">
                                      <p:cBhvr>
                                        <p:cTn id="47" dur="500"/>
                                        <p:tgtEl>
                                          <p:spTgt spid="59"/>
                                        </p:tgtEl>
                                      </p:cBhvr>
                                    </p:animEffect>
                                  </p:childTnLst>
                                </p:cTn>
                              </p:par>
                              <p:par>
                                <p:cTn id="48" presetID="4" presetClass="entr" presetSubtype="16"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box(in)">
                                      <p:cBhvr>
                                        <p:cTn id="50" dur="500"/>
                                        <p:tgtEl>
                                          <p:spTgt spid="63"/>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ox(in)">
                                      <p:cBhvr>
                                        <p:cTn id="55" dur="500"/>
                                        <p:tgtEl>
                                          <p:spTgt spid="19"/>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box(in)">
                                      <p:cBhvr>
                                        <p:cTn id="58" dur="500"/>
                                        <p:tgtEl>
                                          <p:spTgt spid="47"/>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box(in)">
                                      <p:cBhvr>
                                        <p:cTn id="63" dur="500"/>
                                        <p:tgtEl>
                                          <p:spTgt spid="48"/>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nodeType="clickEffect">
                                  <p:stCondLst>
                                    <p:cond delay="0"/>
                                  </p:stCondLst>
                                  <p:childTnLst>
                                    <p:set>
                                      <p:cBhvr>
                                        <p:cTn id="67" dur="1" fill="hold">
                                          <p:stCondLst>
                                            <p:cond delay="0"/>
                                          </p:stCondLst>
                                        </p:cTn>
                                        <p:tgtEl>
                                          <p:spTgt spid="70"/>
                                        </p:tgtEl>
                                        <p:attrNameLst>
                                          <p:attrName>style.visibility</p:attrName>
                                        </p:attrNameLst>
                                      </p:cBhvr>
                                      <p:to>
                                        <p:strVal val="visible"/>
                                      </p:to>
                                    </p:set>
                                    <p:animEffect transition="in" filter="checkerboard(across)">
                                      <p:cBhvr>
                                        <p:cTn id="68" dur="500"/>
                                        <p:tgtEl>
                                          <p:spTgt spid="70"/>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blinds(horizontal)">
                                      <p:cBhvr>
                                        <p:cTn id="73" dur="500"/>
                                        <p:tgtEl>
                                          <p:spTgt spid="52"/>
                                        </p:tgtEl>
                                      </p:cBhvr>
                                    </p:animEffect>
                                  </p:childTnLst>
                                </p:cTn>
                              </p:par>
                              <p:par>
                                <p:cTn id="74" presetID="3" presetClass="entr" presetSubtype="10" fill="hold" nodeType="with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blinds(horizontal)">
                                      <p:cBhvr>
                                        <p:cTn id="76" dur="500"/>
                                        <p:tgtEl>
                                          <p:spTgt spid="51"/>
                                        </p:tgtEl>
                                      </p:cBhvr>
                                    </p:animEffect>
                                  </p:childTnLst>
                                </p:cTn>
                              </p:par>
                              <p:par>
                                <p:cTn id="77" presetID="3" presetClass="entr" presetSubtype="10"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blinds(horizontal)">
                                      <p:cBhvr>
                                        <p:cTn id="79" dur="500"/>
                                        <p:tgtEl>
                                          <p:spTgt spid="53"/>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nodeType="clickEffect">
                                  <p:stCondLst>
                                    <p:cond delay="0"/>
                                  </p:stCondLst>
                                  <p:childTnLst>
                                    <p:set>
                                      <p:cBhvr>
                                        <p:cTn id="83" dur="1" fill="hold">
                                          <p:stCondLst>
                                            <p:cond delay="0"/>
                                          </p:stCondLst>
                                        </p:cTn>
                                        <p:tgtEl>
                                          <p:spTgt spid="66"/>
                                        </p:tgtEl>
                                        <p:attrNameLst>
                                          <p:attrName>style.visibility</p:attrName>
                                        </p:attrNameLst>
                                      </p:cBhvr>
                                      <p:to>
                                        <p:strVal val="visible"/>
                                      </p:to>
                                    </p:set>
                                    <p:animEffect transition="in" filter="checkerboard(across)">
                                      <p:cBhvr>
                                        <p:cTn id="84" dur="500"/>
                                        <p:tgtEl>
                                          <p:spTgt spid="66"/>
                                        </p:tgtEl>
                                      </p:cBhvr>
                                    </p:animEffect>
                                  </p:childTnLst>
                                </p:cTn>
                              </p:par>
                              <p:par>
                                <p:cTn id="85" presetID="5" presetClass="entr" presetSubtype="10" fill="hold" nodeType="with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checkerboard(across)">
                                      <p:cBhvr>
                                        <p:cTn id="8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2" grpId="0"/>
      <p:bldP spid="43" grpId="0"/>
      <p:bldP spid="44" grpId="0"/>
      <p:bldP spid="45" grpId="0"/>
      <p:bldP spid="47"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2557443" y="361577"/>
            <a:ext cx="12143630"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Mathematical model</a:t>
            </a:r>
            <a:r>
              <a:rPr lang="en-US" sz="2201" b="1" dirty="0">
                <a:solidFill>
                  <a:schemeClr val="bg1"/>
                </a:solidFill>
                <a:latin typeface="+mn-lt"/>
              </a:rPr>
              <a:t>-MDP</a:t>
            </a:r>
            <a:endParaRPr lang="en-US" sz="2201" b="1" dirty="0">
              <a:solidFill>
                <a:schemeClr val="bg1"/>
              </a:solidFill>
              <a:latin typeface="+mn-lt"/>
            </a:endParaRPr>
          </a:p>
        </p:txBody>
      </p:sp>
      <p:sp>
        <p:nvSpPr>
          <p:cNvPr id="10" name="Rectangle 5"/>
          <p:cNvSpPr>
            <a:spLocks noChangeArrowheads="1"/>
          </p:cNvSpPr>
          <p:nvPr/>
        </p:nvSpPr>
        <p:spPr bwMode="auto">
          <a:xfrm>
            <a:off x="6257927" y="1763298"/>
            <a:ext cx="13617525" cy="36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1" rIns="91440" bIns="45721" numCol="1" anchor="ctr" anchorCtr="0" compatLnSpc="1">
            <a:prstTxWarp prst="textNoShape">
              <a:avLst/>
            </a:prstTxWarp>
            <a:spAutoFit/>
          </a:bodyPr>
          <a:lstStyle/>
          <a:p>
            <a:endParaRPr lang="zh-TW" altLang="en-US" sz="1801"/>
          </a:p>
        </p:txBody>
      </p:sp>
      <p:sp>
        <p:nvSpPr>
          <p:cNvPr id="12" name="Rectangle 7"/>
          <p:cNvSpPr>
            <a:spLocks noChangeArrowheads="1"/>
          </p:cNvSpPr>
          <p:nvPr/>
        </p:nvSpPr>
        <p:spPr bwMode="auto">
          <a:xfrm>
            <a:off x="6334126" y="1691698"/>
            <a:ext cx="13992665" cy="36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1" rIns="91440" bIns="45721" numCol="1" anchor="ctr" anchorCtr="0" compatLnSpc="1">
            <a:prstTxWarp prst="textNoShape">
              <a:avLst/>
            </a:prstTxWarp>
            <a:spAutoFit/>
          </a:bodyPr>
          <a:lstStyle/>
          <a:p>
            <a:endParaRPr lang="zh-TW" altLang="en-US" sz="1801"/>
          </a:p>
        </p:txBody>
      </p:sp>
      <p:graphicFrame>
        <p:nvGraphicFramePr>
          <p:cNvPr id="13" name="物件 12"/>
          <p:cNvGraphicFramePr>
            <a:graphicFrameLocks noChangeAspect="1"/>
          </p:cNvGraphicFramePr>
          <p:nvPr>
            <p:extLst>
              <p:ext uri="{D42A27DB-BD31-4B8C-83A1-F6EECF244321}">
                <p14:modId xmlns:p14="http://schemas.microsoft.com/office/powerpoint/2010/main" val="3949483594"/>
              </p:ext>
            </p:extLst>
          </p:nvPr>
        </p:nvGraphicFramePr>
        <p:xfrm>
          <a:off x="399244" y="1696438"/>
          <a:ext cx="6965296" cy="4075381"/>
        </p:xfrm>
        <a:graphic>
          <a:graphicData uri="http://schemas.openxmlformats.org/presentationml/2006/ole">
            <mc:AlternateContent xmlns:mc="http://schemas.openxmlformats.org/markup-compatibility/2006">
              <mc:Choice xmlns:v="urn:schemas-microsoft-com:vml" Requires="v">
                <p:oleObj spid="_x0000_s5202" name="Visio" r:id="rId4" imgW="5772038" imgH="2809862" progId="Visio.Drawing.11">
                  <p:embed/>
                </p:oleObj>
              </mc:Choice>
              <mc:Fallback>
                <p:oleObj name="Visio" r:id="rId4" imgW="5772038" imgH="2809862" progId="Visio.Drawing.11">
                  <p:embed/>
                  <p:pic>
                    <p:nvPicPr>
                      <p:cNvPr id="0" name="Picture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244" y="1696438"/>
                        <a:ext cx="6965296" cy="40753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257278" y="6068133"/>
            <a:ext cx="1152423" cy="523220"/>
          </a:xfrm>
          <a:prstGeom prst="rect">
            <a:avLst/>
          </a:prstGeom>
          <a:noFill/>
        </p:spPr>
        <p:txBody>
          <a:bodyPr wrap="square" rtlCol="0">
            <a:spAutoFit/>
          </a:bodyPr>
          <a:lstStyle/>
          <a:p>
            <a:r>
              <a:rPr lang="en-US" sz="2800" b="1" i="1" dirty="0">
                <a:latin typeface="Times" panose="02020603060405020304" pitchFamily="18" charset="0"/>
              </a:rPr>
              <a:t>t</a:t>
            </a:r>
            <a:r>
              <a:rPr lang="en-US" sz="2800" b="1" i="1" dirty="0">
                <a:latin typeface="Times" panose="02020603060405020304" pitchFamily="18" charset="0"/>
              </a:rPr>
              <a:t> = 1</a:t>
            </a:r>
          </a:p>
        </p:txBody>
      </p:sp>
      <p:sp>
        <p:nvSpPr>
          <p:cNvPr id="23" name="TextBox 22"/>
          <p:cNvSpPr txBox="1"/>
          <p:nvPr/>
        </p:nvSpPr>
        <p:spPr>
          <a:xfrm>
            <a:off x="1580062" y="6068133"/>
            <a:ext cx="1061541" cy="523220"/>
          </a:xfrm>
          <a:prstGeom prst="rect">
            <a:avLst/>
          </a:prstGeom>
          <a:noFill/>
        </p:spPr>
        <p:txBody>
          <a:bodyPr wrap="square" rtlCol="0">
            <a:spAutoFit/>
          </a:bodyPr>
          <a:lstStyle/>
          <a:p>
            <a:r>
              <a:rPr lang="en-US" sz="2800" b="1" i="1" dirty="0">
                <a:latin typeface="Times" panose="02020603060405020304" pitchFamily="18" charset="0"/>
              </a:rPr>
              <a:t>t</a:t>
            </a:r>
            <a:r>
              <a:rPr lang="en-US" sz="2800" b="1" i="1" dirty="0">
                <a:latin typeface="Times" panose="02020603060405020304" pitchFamily="18" charset="0"/>
              </a:rPr>
              <a:t> = 2</a:t>
            </a:r>
          </a:p>
        </p:txBody>
      </p:sp>
      <p:sp>
        <p:nvSpPr>
          <p:cNvPr id="24" name="TextBox 23"/>
          <p:cNvSpPr txBox="1"/>
          <p:nvPr/>
        </p:nvSpPr>
        <p:spPr>
          <a:xfrm>
            <a:off x="3028667" y="6068135"/>
            <a:ext cx="1009934" cy="523220"/>
          </a:xfrm>
          <a:prstGeom prst="rect">
            <a:avLst/>
          </a:prstGeom>
          <a:noFill/>
        </p:spPr>
        <p:txBody>
          <a:bodyPr wrap="square" rtlCol="0">
            <a:spAutoFit/>
          </a:bodyPr>
          <a:lstStyle/>
          <a:p>
            <a:r>
              <a:rPr lang="en-US" sz="2800" b="1" i="1" dirty="0">
                <a:latin typeface="Times" panose="02020603060405020304" pitchFamily="18" charset="0"/>
              </a:rPr>
              <a:t>t</a:t>
            </a:r>
            <a:r>
              <a:rPr lang="en-US" sz="2800" b="1" i="1" dirty="0">
                <a:latin typeface="Times" panose="02020603060405020304" pitchFamily="18" charset="0"/>
              </a:rPr>
              <a:t> = 3</a:t>
            </a:r>
          </a:p>
        </p:txBody>
      </p:sp>
      <p:sp>
        <p:nvSpPr>
          <p:cNvPr id="25" name="TextBox 24"/>
          <p:cNvSpPr txBox="1"/>
          <p:nvPr/>
        </p:nvSpPr>
        <p:spPr>
          <a:xfrm>
            <a:off x="4451878" y="6055437"/>
            <a:ext cx="1136126" cy="523220"/>
          </a:xfrm>
          <a:prstGeom prst="rect">
            <a:avLst/>
          </a:prstGeom>
          <a:noFill/>
        </p:spPr>
        <p:txBody>
          <a:bodyPr wrap="square" rtlCol="0">
            <a:spAutoFit/>
          </a:bodyPr>
          <a:lstStyle/>
          <a:p>
            <a:r>
              <a:rPr lang="en-US" sz="2800" b="1" i="1" dirty="0">
                <a:latin typeface="Times" panose="02020603060405020304" pitchFamily="18" charset="0"/>
              </a:rPr>
              <a:t>t</a:t>
            </a:r>
            <a:r>
              <a:rPr lang="en-US" sz="2800" b="1" i="1" dirty="0">
                <a:latin typeface="Times" panose="02020603060405020304" pitchFamily="18" charset="0"/>
              </a:rPr>
              <a:t> = 4</a:t>
            </a:r>
          </a:p>
        </p:txBody>
      </p:sp>
      <p:sp>
        <p:nvSpPr>
          <p:cNvPr id="26" name="TextBox 25"/>
          <p:cNvSpPr txBox="1"/>
          <p:nvPr/>
        </p:nvSpPr>
        <p:spPr>
          <a:xfrm>
            <a:off x="5947549" y="5548979"/>
            <a:ext cx="10628834" cy="461665"/>
          </a:xfrm>
          <a:prstGeom prst="rect">
            <a:avLst/>
          </a:prstGeom>
          <a:noFill/>
        </p:spPr>
        <p:txBody>
          <a:bodyPr wrap="square" rtlCol="0">
            <a:spAutoFit/>
          </a:bodyPr>
          <a:lstStyle/>
          <a:p>
            <a:r>
              <a:rPr lang="en-US" sz="2400" b="1" i="1" dirty="0">
                <a:latin typeface="Calibri" panose="020F0502020204030204" pitchFamily="34" charset="0"/>
                <a:cs typeface="Times New Roman" panose="02020603050405020304" pitchFamily="18" charset="0"/>
              </a:rPr>
              <a:t>Transition probability</a:t>
            </a:r>
            <a:r>
              <a:rPr lang="en-US" sz="2400" b="1" dirty="0">
                <a:latin typeface="Calibri" panose="020F0502020204030204" pitchFamily="34" charset="0"/>
              </a:rPr>
              <a:t> :</a:t>
            </a:r>
          </a:p>
        </p:txBody>
      </p:sp>
      <p:sp>
        <p:nvSpPr>
          <p:cNvPr id="3" name="Rectangle 2"/>
          <p:cNvSpPr/>
          <p:nvPr/>
        </p:nvSpPr>
        <p:spPr>
          <a:xfrm>
            <a:off x="6376848" y="4999036"/>
            <a:ext cx="5691302" cy="461665"/>
          </a:xfrm>
          <a:prstGeom prst="rect">
            <a:avLst/>
          </a:prstGeom>
        </p:spPr>
        <p:txBody>
          <a:bodyPr wrap="none">
            <a:spAutoFit/>
          </a:bodyPr>
          <a:lstStyle/>
          <a:p>
            <a:r>
              <a:rPr lang="en-US" sz="2400" b="1" i="1" dirty="0">
                <a:latin typeface="Calibri" panose="020F0502020204030204" pitchFamily="34" charset="0"/>
                <a:cs typeface="Times New Roman" panose="02020603050405020304" pitchFamily="18" charset="0"/>
              </a:rPr>
              <a:t>N=T-t </a:t>
            </a:r>
            <a:r>
              <a:rPr lang="en-US" sz="2400" b="1" dirty="0">
                <a:latin typeface="Calibri" panose="020F0502020204030204" pitchFamily="34" charset="0"/>
                <a:cs typeface="Times New Roman" panose="02020603050405020304" pitchFamily="18" charset="0"/>
              </a:rPr>
              <a:t>:</a:t>
            </a:r>
            <a:r>
              <a:rPr lang="en-US" sz="2400" b="1" i="1" dirty="0">
                <a:latin typeface="Calibri" panose="020F0502020204030204" pitchFamily="34" charset="0"/>
                <a:cs typeface="Times New Roman" panose="02020603050405020304" pitchFamily="18" charset="0"/>
              </a:rPr>
              <a:t>   # of Available actions at each state</a:t>
            </a:r>
            <a:endParaRPr lang="en-US" sz="2400" b="1" dirty="0">
              <a:latin typeface="Calibri" panose="020F0502020204030204" pitchFamily="34" charset="0"/>
            </a:endParaRPr>
          </a:p>
        </p:txBody>
      </p:sp>
      <p:sp>
        <p:nvSpPr>
          <p:cNvPr id="5" name="Oval 4"/>
          <p:cNvSpPr/>
          <p:nvPr/>
        </p:nvSpPr>
        <p:spPr>
          <a:xfrm>
            <a:off x="1749491" y="2002114"/>
            <a:ext cx="582473" cy="41866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Oval 26"/>
          <p:cNvSpPr/>
          <p:nvPr/>
        </p:nvSpPr>
        <p:spPr>
          <a:xfrm>
            <a:off x="301526" y="2809871"/>
            <a:ext cx="724155" cy="5777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TextBox 25"/>
          <p:cNvSpPr txBox="1"/>
          <p:nvPr/>
        </p:nvSpPr>
        <p:spPr>
          <a:xfrm>
            <a:off x="6141459" y="1685988"/>
            <a:ext cx="5148786" cy="461665"/>
          </a:xfrm>
          <a:prstGeom prst="rect">
            <a:avLst/>
          </a:prstGeom>
          <a:noFill/>
        </p:spPr>
        <p:txBody>
          <a:bodyPr wrap="square" rtlCol="0">
            <a:spAutoFit/>
          </a:bodyPr>
          <a:lstStyle/>
          <a:p>
            <a:r>
              <a:rPr lang="en-US" altLang="zh-TW" sz="2400" b="1" dirty="0">
                <a:latin typeface="Calibri" panose="020F0502020204030204" pitchFamily="34" charset="0"/>
              </a:rPr>
              <a:t>Stage</a:t>
            </a:r>
            <a:r>
              <a:rPr lang="en-US" sz="2400" b="1" dirty="0">
                <a:latin typeface="Calibri" panose="020F0502020204030204" pitchFamily="34" charset="0"/>
              </a:rPr>
              <a:t> : period of time(t=0,1,…,T)</a:t>
            </a:r>
          </a:p>
        </p:txBody>
      </p:sp>
      <p:sp>
        <p:nvSpPr>
          <p:cNvPr id="28" name="TextBox 25"/>
          <p:cNvSpPr txBox="1"/>
          <p:nvPr/>
        </p:nvSpPr>
        <p:spPr>
          <a:xfrm>
            <a:off x="6128978" y="2507731"/>
            <a:ext cx="5148786" cy="461665"/>
          </a:xfrm>
          <a:prstGeom prst="rect">
            <a:avLst/>
          </a:prstGeom>
          <a:noFill/>
        </p:spPr>
        <p:txBody>
          <a:bodyPr wrap="square" rtlCol="0">
            <a:spAutoFit/>
          </a:bodyPr>
          <a:lstStyle/>
          <a:p>
            <a:r>
              <a:rPr lang="en-US" altLang="zh-TW" sz="2400" b="1" dirty="0">
                <a:latin typeface="Calibri" panose="020F0502020204030204" pitchFamily="34" charset="0"/>
              </a:rPr>
              <a:t>State</a:t>
            </a:r>
            <a:r>
              <a:rPr lang="en-US" sz="2400" b="1" dirty="0">
                <a:latin typeface="Calibri" panose="020F0502020204030204" pitchFamily="34" charset="0"/>
              </a:rPr>
              <a:t> : (</a:t>
            </a:r>
            <a:r>
              <a:rPr lang="en-US" sz="2400" b="1" i="1" dirty="0" err="1">
                <a:latin typeface="Cambria Math" pitchFamily="18" charset="0"/>
                <a:ea typeface="Cambria Math" pitchFamily="18" charset="0"/>
              </a:rPr>
              <a:t>i,k</a:t>
            </a:r>
            <a:r>
              <a:rPr lang="en-US" sz="1600" b="1" i="1" dirty="0" err="1">
                <a:latin typeface="Cambria Math" pitchFamily="18" charset="0"/>
                <a:ea typeface="Cambria Math" pitchFamily="18" charset="0"/>
              </a:rPr>
              <a:t>j</a:t>
            </a:r>
            <a:r>
              <a:rPr lang="en-US" sz="1100" b="1" i="1" dirty="0" err="1">
                <a:latin typeface="Cambria Math" pitchFamily="18" charset="0"/>
                <a:ea typeface="Cambria Math" pitchFamily="18" charset="0"/>
              </a:rPr>
              <a:t>,</a:t>
            </a:r>
            <a:r>
              <a:rPr lang="en-US" sz="1600" b="1" i="1" dirty="0" err="1">
                <a:latin typeface="Cambria Math" pitchFamily="18" charset="0"/>
                <a:ea typeface="Cambria Math" pitchFamily="18" charset="0"/>
              </a:rPr>
              <a:t>t</a:t>
            </a:r>
            <a:r>
              <a:rPr lang="en-US" sz="2400" b="1" dirty="0">
                <a:latin typeface="Calibri" panose="020F0502020204030204" pitchFamily="34" charset="0"/>
              </a:rPr>
              <a:t>)</a:t>
            </a:r>
          </a:p>
        </p:txBody>
      </p:sp>
      <p:sp>
        <p:nvSpPr>
          <p:cNvPr id="29" name="TextBox 25"/>
          <p:cNvSpPr txBox="1"/>
          <p:nvPr/>
        </p:nvSpPr>
        <p:spPr>
          <a:xfrm>
            <a:off x="6660435" y="3801529"/>
            <a:ext cx="5148786" cy="461665"/>
          </a:xfrm>
          <a:prstGeom prst="rect">
            <a:avLst/>
          </a:prstGeom>
          <a:noFill/>
        </p:spPr>
        <p:txBody>
          <a:bodyPr wrap="square" rtlCol="0">
            <a:spAutoFit/>
          </a:bodyPr>
          <a:lstStyle/>
          <a:p>
            <a:r>
              <a:rPr lang="en-US" sz="2400" b="1" i="1" dirty="0" err="1">
                <a:latin typeface="Cambria Math" pitchFamily="18" charset="0"/>
                <a:ea typeface="Cambria Math" pitchFamily="18" charset="0"/>
              </a:rPr>
              <a:t>k</a:t>
            </a:r>
            <a:r>
              <a:rPr lang="en-US" sz="1600" b="1" i="1" dirty="0" err="1">
                <a:latin typeface="Cambria Math" pitchFamily="18" charset="0"/>
                <a:ea typeface="Cambria Math" pitchFamily="18" charset="0"/>
              </a:rPr>
              <a:t>j</a:t>
            </a:r>
            <a:r>
              <a:rPr lang="en-US" sz="1100" b="1" i="1" dirty="0" err="1">
                <a:latin typeface="Cambria Math" pitchFamily="18" charset="0"/>
                <a:ea typeface="Cambria Math" pitchFamily="18" charset="0"/>
              </a:rPr>
              <a:t>,</a:t>
            </a:r>
            <a:r>
              <a:rPr lang="en-US" sz="1600" b="1" i="1" dirty="0" err="1">
                <a:latin typeface="Cambria Math" pitchFamily="18" charset="0"/>
                <a:ea typeface="Cambria Math" pitchFamily="18" charset="0"/>
              </a:rPr>
              <a:t>t</a:t>
            </a:r>
            <a:r>
              <a:rPr lang="en-US" sz="2400" b="1" dirty="0">
                <a:latin typeface="Cambria Math" pitchFamily="18" charset="0"/>
                <a:ea typeface="Cambria Math" pitchFamily="18" charset="0"/>
              </a:rPr>
              <a:t> </a:t>
            </a:r>
            <a:r>
              <a:rPr lang="en-US" sz="2400" b="1" dirty="0">
                <a:latin typeface="Calibri" panose="020F0502020204030204" pitchFamily="34" charset="0"/>
              </a:rPr>
              <a:t>: Available capacity</a:t>
            </a:r>
          </a:p>
        </p:txBody>
      </p:sp>
      <p:sp>
        <p:nvSpPr>
          <p:cNvPr id="30" name="TextBox 25"/>
          <p:cNvSpPr txBox="1"/>
          <p:nvPr/>
        </p:nvSpPr>
        <p:spPr>
          <a:xfrm>
            <a:off x="6883721" y="3175726"/>
            <a:ext cx="5148786" cy="461665"/>
          </a:xfrm>
          <a:prstGeom prst="rect">
            <a:avLst/>
          </a:prstGeom>
          <a:noFill/>
        </p:spPr>
        <p:txBody>
          <a:bodyPr wrap="square" rtlCol="0">
            <a:spAutoFit/>
          </a:bodyPr>
          <a:lstStyle/>
          <a:p>
            <a:r>
              <a:rPr lang="en-US" altLang="zh-TW" sz="2400" b="1" i="1" dirty="0" err="1">
                <a:latin typeface="Cambria Math" pitchFamily="18" charset="0"/>
                <a:ea typeface="Cambria Math" pitchFamily="18" charset="0"/>
              </a:rPr>
              <a:t>i</a:t>
            </a:r>
            <a:r>
              <a:rPr lang="en-US" sz="2400" b="1" dirty="0">
                <a:latin typeface="Calibri" panose="020F0502020204030204" pitchFamily="34" charset="0"/>
              </a:rPr>
              <a:t> : technology type</a:t>
            </a:r>
          </a:p>
        </p:txBody>
      </p:sp>
      <p:sp>
        <p:nvSpPr>
          <p:cNvPr id="32" name="矩形 31"/>
          <p:cNvSpPr/>
          <p:nvPr/>
        </p:nvSpPr>
        <p:spPr>
          <a:xfrm>
            <a:off x="5983881" y="4475198"/>
            <a:ext cx="1401346" cy="461665"/>
          </a:xfrm>
          <a:prstGeom prst="rect">
            <a:avLst/>
          </a:prstGeom>
        </p:spPr>
        <p:txBody>
          <a:bodyPr wrap="none">
            <a:spAutoFit/>
          </a:bodyPr>
          <a:lstStyle/>
          <a:p>
            <a:r>
              <a:rPr lang="en-US" sz="2400" b="1" dirty="0">
                <a:ea typeface="Cambria Math" pitchFamily="18" charset="0"/>
              </a:rPr>
              <a:t>Action :</a:t>
            </a:r>
            <a:r>
              <a:rPr lang="en-US" sz="2400" b="1" dirty="0">
                <a:latin typeface="Cambria Math" pitchFamily="18" charset="0"/>
                <a:ea typeface="Cambria Math" pitchFamily="18" charset="0"/>
              </a:rPr>
              <a:t> n</a:t>
            </a:r>
            <a:endParaRPr lang="zh-TW" altLang="en-US" sz="1600" b="1" dirty="0"/>
          </a:p>
        </p:txBody>
      </p:sp>
      <p:sp>
        <p:nvSpPr>
          <p:cNvPr id="20" name="投影片編號版面配置區 19"/>
          <p:cNvSpPr>
            <a:spLocks noGrp="1"/>
          </p:cNvSpPr>
          <p:nvPr>
            <p:ph type="sldNum" sz="quarter" idx="12"/>
          </p:nvPr>
        </p:nvSpPr>
        <p:spPr/>
        <p:txBody>
          <a:bodyPr/>
          <a:lstStyle/>
          <a:p>
            <a:fld id="{CF1B9FB3-EF87-453B-BA08-0B2FCB7C3F33}" type="slidenum">
              <a:rPr lang="zh-TW" altLang="en-US" smtClean="0"/>
              <a:pPr/>
              <a:t>3</a:t>
            </a:fld>
            <a:endParaRPr lang="zh-TW" altLang="en-US"/>
          </a:p>
        </p:txBody>
      </p:sp>
      <mc:AlternateContent xmlns:mc="http://schemas.openxmlformats.org/markup-compatibility/2006" xmlns:a14="http://schemas.microsoft.com/office/drawing/2010/main">
        <mc:Choice Requires="a14">
          <p:sp>
            <p:nvSpPr>
              <p:cNvPr id="6" name="矩形 5"/>
              <p:cNvSpPr/>
              <p:nvPr/>
            </p:nvSpPr>
            <p:spPr>
              <a:xfrm>
                <a:off x="6413301" y="6099562"/>
                <a:ext cx="6115713" cy="738407"/>
              </a:xfrm>
              <a:prstGeom prst="rect">
                <a:avLst/>
              </a:prstGeom>
            </p:spPr>
            <p:txBody>
              <a:bodyPr wrap="none">
                <a:spAutoFit/>
              </a:bodyPr>
              <a:lstStyle/>
              <a:p>
                <a14:m>
                  <m:oMath xmlns:m="http://schemas.openxmlformats.org/officeDocument/2006/math">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𝑷</m:t>
                        </m:r>
                      </m:e>
                      <m:sub>
                        <m:r>
                          <a:rPr lang="zh-TW" altLang="en-US" sz="1801" b="1" i="1">
                            <a:latin typeface="Cambria Math" panose="02040503050406030204" pitchFamily="18" charset="0"/>
                          </a:rPr>
                          <m:t>𝒕</m:t>
                        </m:r>
                      </m:sub>
                    </m:sSub>
                    <m:r>
                      <a:rPr lang="zh-TW" altLang="en-US" sz="1801" b="1">
                        <a:latin typeface="Cambria Math" panose="02040503050406030204" pitchFamily="18" charset="0"/>
                      </a:rPr>
                      <m:t>=</m:t>
                    </m:r>
                    <m:d>
                      <m:dPr>
                        <m:ctrlPr>
                          <a:rPr lang="zh-TW" altLang="en-US" sz="1801" b="1" i="1">
                            <a:latin typeface="Cambria Math" panose="02040503050406030204" pitchFamily="18" charset="0"/>
                          </a:rPr>
                        </m:ctrlPr>
                      </m:dPr>
                      <m:e>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𝒔</m:t>
                            </m:r>
                          </m:e>
                          <m:sub>
                            <m:r>
                              <a:rPr lang="zh-TW" altLang="en-US" sz="1801" b="1" i="1">
                                <a:latin typeface="Cambria Math" panose="02040503050406030204" pitchFamily="18" charset="0"/>
                              </a:rPr>
                              <m:t>𝒕</m:t>
                            </m:r>
                            <m:r>
                              <a:rPr lang="zh-TW" altLang="en-US" sz="1801" b="1">
                                <a:latin typeface="Cambria Math" panose="02040503050406030204" pitchFamily="18" charset="0"/>
                              </a:rPr>
                              <m:t>+</m:t>
                            </m:r>
                            <m:r>
                              <a:rPr lang="zh-TW" altLang="en-US" sz="1801" b="1" i="1">
                                <a:latin typeface="Cambria Math" panose="02040503050406030204" pitchFamily="18" charset="0"/>
                              </a:rPr>
                              <m:t>𝒏</m:t>
                            </m:r>
                          </m:sub>
                        </m:sSub>
                      </m:e>
                      <m:e>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𝒔</m:t>
                            </m:r>
                          </m:e>
                          <m:sub>
                            <m:r>
                              <a:rPr lang="zh-TW" altLang="en-US" sz="1801" b="1" i="1">
                                <a:latin typeface="Cambria Math" panose="02040503050406030204" pitchFamily="18" charset="0"/>
                              </a:rPr>
                              <m:t>𝒕</m:t>
                            </m:r>
                          </m:sub>
                        </m:sSub>
                        <m:r>
                          <a:rPr lang="zh-TW" altLang="en-US" sz="1801" b="1">
                            <a:latin typeface="Cambria Math" panose="02040503050406030204" pitchFamily="18" charset="0"/>
                          </a:rPr>
                          <m:t>,</m:t>
                        </m:r>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𝒂</m:t>
                            </m:r>
                          </m:e>
                          <m:sub>
                            <m:r>
                              <a:rPr lang="zh-TW" altLang="en-US" sz="1801" b="1" i="1">
                                <a:latin typeface="Cambria Math" panose="02040503050406030204" pitchFamily="18" charset="0"/>
                              </a:rPr>
                              <m:t>𝒕</m:t>
                            </m:r>
                          </m:sub>
                        </m:sSub>
                      </m:e>
                    </m:d>
                    <m:r>
                      <a:rPr lang="zh-TW" altLang="en-US" sz="1801" b="1">
                        <a:latin typeface="Cambria Math" panose="02040503050406030204" pitchFamily="18" charset="0"/>
                      </a:rPr>
                      <m:t>=</m:t>
                    </m:r>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𝑷</m:t>
                        </m:r>
                      </m:e>
                      <m:sub>
                        <m:r>
                          <a:rPr lang="zh-TW" altLang="en-US" sz="1801" b="1" i="1">
                            <a:latin typeface="Cambria Math" panose="02040503050406030204" pitchFamily="18" charset="0"/>
                          </a:rPr>
                          <m:t>𝒕</m:t>
                        </m:r>
                      </m:sub>
                    </m:sSub>
                    <m:d>
                      <m:dPr>
                        <m:ctrlPr>
                          <a:rPr lang="zh-TW" altLang="en-US" sz="1801" b="1" i="1">
                            <a:latin typeface="Cambria Math" panose="02040503050406030204" pitchFamily="18" charset="0"/>
                          </a:rPr>
                        </m:ctrlPr>
                      </m:dPr>
                      <m:e>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𝒊</m:t>
                            </m:r>
                          </m:e>
                          <m:sub>
                            <m:r>
                              <a:rPr lang="zh-TW" altLang="en-US" sz="1801" b="1" i="1">
                                <a:latin typeface="Cambria Math" panose="02040503050406030204" pitchFamily="18" charset="0"/>
                              </a:rPr>
                              <m:t>𝒕</m:t>
                            </m:r>
                            <m:r>
                              <a:rPr lang="zh-TW" altLang="en-US" sz="1801" b="1">
                                <a:latin typeface="Cambria Math" panose="02040503050406030204" pitchFamily="18" charset="0"/>
                              </a:rPr>
                              <m:t>+</m:t>
                            </m:r>
                            <m:r>
                              <a:rPr lang="zh-TW" altLang="en-US" sz="1801" b="1" i="1">
                                <a:latin typeface="Cambria Math" panose="02040503050406030204" pitchFamily="18" charset="0"/>
                              </a:rPr>
                              <m:t>𝒏</m:t>
                            </m:r>
                          </m:sub>
                        </m:sSub>
                        <m:r>
                          <a:rPr lang="zh-TW" altLang="en-US" sz="1801" b="1">
                            <a:latin typeface="Cambria Math" panose="02040503050406030204" pitchFamily="18" charset="0"/>
                          </a:rPr>
                          <m:t>,</m:t>
                        </m:r>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𝒌</m:t>
                            </m:r>
                          </m:e>
                          <m:sub>
                            <m:r>
                              <a:rPr lang="zh-TW" altLang="en-US" sz="1801" b="1" i="1">
                                <a:latin typeface="Cambria Math" panose="02040503050406030204" pitchFamily="18" charset="0"/>
                              </a:rPr>
                              <m:t>𝒋</m:t>
                            </m:r>
                            <m:r>
                              <a:rPr lang="zh-TW" altLang="en-US" sz="1801" b="1">
                                <a:latin typeface="Cambria Math" panose="02040503050406030204" pitchFamily="18" charset="0"/>
                              </a:rPr>
                              <m:t>,</m:t>
                            </m:r>
                            <m:r>
                              <a:rPr lang="zh-TW" altLang="en-US" sz="1801" b="1" i="1">
                                <a:latin typeface="Cambria Math" panose="02040503050406030204" pitchFamily="18" charset="0"/>
                              </a:rPr>
                              <m:t>𝒕</m:t>
                            </m:r>
                            <m:r>
                              <a:rPr lang="zh-TW" altLang="en-US" sz="1801" b="1">
                                <a:latin typeface="Cambria Math" panose="02040503050406030204" pitchFamily="18" charset="0"/>
                              </a:rPr>
                              <m:t>+</m:t>
                            </m:r>
                            <m:r>
                              <a:rPr lang="zh-TW" altLang="en-US" sz="1801" b="1" i="1">
                                <a:latin typeface="Cambria Math" panose="02040503050406030204" pitchFamily="18" charset="0"/>
                              </a:rPr>
                              <m:t>𝒏</m:t>
                            </m:r>
                          </m:sub>
                        </m:sSub>
                      </m:e>
                      <m:e>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𝒊</m:t>
                            </m:r>
                          </m:e>
                          <m:sub>
                            <m:r>
                              <a:rPr lang="zh-TW" altLang="en-US" sz="1801" b="1" i="1">
                                <a:latin typeface="Cambria Math" panose="02040503050406030204" pitchFamily="18" charset="0"/>
                              </a:rPr>
                              <m:t>𝒕</m:t>
                            </m:r>
                          </m:sub>
                        </m:sSub>
                        <m:r>
                          <a:rPr lang="zh-TW" altLang="en-US" sz="1801" b="1">
                            <a:latin typeface="Cambria Math" panose="02040503050406030204" pitchFamily="18" charset="0"/>
                          </a:rPr>
                          <m:t>,</m:t>
                        </m:r>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𝒌</m:t>
                            </m:r>
                          </m:e>
                          <m:sub>
                            <m:r>
                              <a:rPr lang="zh-TW" altLang="en-US" sz="1801" b="1" i="1">
                                <a:latin typeface="Cambria Math" panose="02040503050406030204" pitchFamily="18" charset="0"/>
                              </a:rPr>
                              <m:t>𝒋</m:t>
                            </m:r>
                            <m:r>
                              <a:rPr lang="zh-TW" altLang="en-US" sz="1801" b="1">
                                <a:latin typeface="Cambria Math" panose="02040503050406030204" pitchFamily="18" charset="0"/>
                              </a:rPr>
                              <m:t>,</m:t>
                            </m:r>
                            <m:r>
                              <a:rPr lang="zh-TW" altLang="en-US" sz="1801" b="1" i="1">
                                <a:latin typeface="Cambria Math" panose="02040503050406030204" pitchFamily="18" charset="0"/>
                              </a:rPr>
                              <m:t>𝒕</m:t>
                            </m:r>
                          </m:sub>
                        </m:sSub>
                        <m:r>
                          <a:rPr lang="zh-TW" altLang="en-US" sz="1801" b="1">
                            <a:latin typeface="Cambria Math" panose="02040503050406030204" pitchFamily="18" charset="0"/>
                          </a:rPr>
                          <m:t>,</m:t>
                        </m:r>
                        <m:sSub>
                          <m:sSubPr>
                            <m:ctrlPr>
                              <a:rPr lang="zh-TW" altLang="en-US" sz="1801" b="1" i="1">
                                <a:latin typeface="Cambria Math" panose="02040503050406030204" pitchFamily="18" charset="0"/>
                              </a:rPr>
                            </m:ctrlPr>
                          </m:sSubPr>
                          <m:e>
                            <m:r>
                              <a:rPr lang="zh-TW" altLang="en-US" sz="1801" b="1" i="1">
                                <a:latin typeface="Cambria Math" panose="02040503050406030204" pitchFamily="18" charset="0"/>
                              </a:rPr>
                              <m:t>𝒂</m:t>
                            </m:r>
                          </m:e>
                          <m:sub>
                            <m:r>
                              <a:rPr lang="zh-TW" altLang="en-US" sz="1801" b="1" i="1">
                                <a:latin typeface="Cambria Math" panose="02040503050406030204" pitchFamily="18" charset="0"/>
                              </a:rPr>
                              <m:t>𝒕</m:t>
                            </m:r>
                          </m:sub>
                        </m:sSub>
                      </m:e>
                    </m:d>
                  </m:oMath>
                </a14:m>
                <a:r>
                  <a:rPr lang="en-US" altLang="zh-TW" sz="1801" b="1" dirty="0"/>
                  <a:t>=</a:t>
                </a:r>
              </a:p>
              <a:p>
                <a:pPr/>
                <a14:m>
                  <m:oMathPara xmlns:m="http://schemas.openxmlformats.org/officeDocument/2006/math">
                    <m:oMathParaPr>
                      <m:jc m:val="centerGroup"/>
                    </m:oMathParaPr>
                    <m:oMath xmlns:m="http://schemas.openxmlformats.org/officeDocument/2006/math">
                      <m:r>
                        <a:rPr lang="en-US" altLang="zh-TW" sz="1801" b="1" i="1">
                          <a:latin typeface="Cambria Math" panose="02040503050406030204" pitchFamily="18" charset="0"/>
                        </a:rPr>
                        <m:t> =</m:t>
                      </m:r>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𝑷</m:t>
                          </m:r>
                        </m:e>
                        <m:sub>
                          <m:r>
                            <a:rPr lang="en-US" altLang="zh-TW" sz="1801" b="1" i="1">
                              <a:latin typeface="Cambria Math" panose="02040503050406030204" pitchFamily="18" charset="0"/>
                            </a:rPr>
                            <m:t>𝒕</m:t>
                          </m:r>
                        </m:sub>
                      </m:sSub>
                      <m:d>
                        <m:dPr>
                          <m:ctrlPr>
                            <a:rPr lang="zh-TW" altLang="zh-TW" sz="1801" b="1" i="1">
                              <a:latin typeface="Cambria Math" panose="02040503050406030204" pitchFamily="18" charset="0"/>
                            </a:rPr>
                          </m:ctrlPr>
                        </m:dPr>
                        <m:e>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𝒊</m:t>
                              </m:r>
                            </m:e>
                            <m:sub>
                              <m:r>
                                <a:rPr lang="en-US" altLang="zh-TW" sz="1801" b="1" i="1">
                                  <a:latin typeface="Cambria Math" panose="02040503050406030204" pitchFamily="18" charset="0"/>
                                </a:rPr>
                                <m:t>𝒕</m:t>
                              </m:r>
                              <m:r>
                                <a:rPr lang="en-US" altLang="zh-TW" sz="1801" b="1" i="1">
                                  <a:latin typeface="Cambria Math" panose="02040503050406030204" pitchFamily="18" charset="0"/>
                                </a:rPr>
                                <m:t>+</m:t>
                              </m:r>
                              <m:r>
                                <a:rPr lang="en-US" altLang="zh-TW" sz="1801" b="1" i="1">
                                  <a:latin typeface="Cambria Math" panose="02040503050406030204" pitchFamily="18" charset="0"/>
                                </a:rPr>
                                <m:t>𝒏</m:t>
                              </m:r>
                            </m:sub>
                          </m:sSub>
                          <m:r>
                            <a:rPr lang="en-US" altLang="zh-TW" sz="1801" b="1" i="1">
                              <a:latin typeface="Cambria Math" panose="02040503050406030204" pitchFamily="18" charset="0"/>
                            </a:rPr>
                            <m:t>,</m:t>
                          </m:r>
                        </m:e>
                        <m:e>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𝒊</m:t>
                              </m:r>
                            </m:e>
                            <m:sub>
                              <m:r>
                                <a:rPr lang="en-US" altLang="zh-TW" sz="1801" b="1" i="1">
                                  <a:latin typeface="Cambria Math" panose="02040503050406030204" pitchFamily="18" charset="0"/>
                                </a:rPr>
                                <m:t>𝒕</m:t>
                              </m:r>
                            </m:sub>
                          </m:sSub>
                          <m:r>
                            <a:rPr lang="en-US" altLang="zh-TW" sz="1801" b="1" i="1">
                              <a:latin typeface="Cambria Math" panose="02040503050406030204" pitchFamily="18" charset="0"/>
                            </a:rPr>
                            <m:t>,</m:t>
                          </m:r>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𝒂</m:t>
                              </m:r>
                            </m:e>
                            <m:sub>
                              <m:r>
                                <a:rPr lang="en-US" altLang="zh-TW" sz="1801" b="1" i="1">
                                  <a:latin typeface="Cambria Math" panose="02040503050406030204" pitchFamily="18" charset="0"/>
                                </a:rPr>
                                <m:t>𝒕</m:t>
                              </m:r>
                            </m:sub>
                          </m:sSub>
                        </m:e>
                      </m:d>
                      <m:r>
                        <a:rPr lang="en-US" altLang="zh-TW" sz="1801" b="1" i="1">
                          <a:latin typeface="Cambria Math" panose="02040503050406030204" pitchFamily="18" charset="0"/>
                        </a:rPr>
                        <m:t>∗</m:t>
                      </m:r>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𝑷</m:t>
                          </m:r>
                        </m:e>
                        <m:sub>
                          <m:r>
                            <a:rPr lang="en-US" altLang="zh-TW" sz="1801" b="1" i="1">
                              <a:latin typeface="Cambria Math" panose="02040503050406030204" pitchFamily="18" charset="0"/>
                            </a:rPr>
                            <m:t>𝒕</m:t>
                          </m:r>
                        </m:sub>
                      </m:sSub>
                      <m:d>
                        <m:dPr>
                          <m:ctrlPr>
                            <a:rPr lang="zh-TW" altLang="zh-TW" sz="1801" b="1" i="1">
                              <a:latin typeface="Cambria Math" panose="02040503050406030204" pitchFamily="18" charset="0"/>
                            </a:rPr>
                          </m:ctrlPr>
                        </m:dPr>
                        <m:e>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𝒌</m:t>
                              </m:r>
                            </m:e>
                            <m:sub>
                              <m:r>
                                <a:rPr lang="en-US" altLang="zh-TW" sz="1801" b="1" i="1">
                                  <a:latin typeface="Cambria Math" panose="02040503050406030204" pitchFamily="18" charset="0"/>
                                </a:rPr>
                                <m:t>𝒋</m:t>
                              </m:r>
                              <m:r>
                                <a:rPr lang="en-US" altLang="zh-TW" sz="1801" b="1" i="1">
                                  <a:latin typeface="Cambria Math" panose="02040503050406030204" pitchFamily="18" charset="0"/>
                                </a:rPr>
                                <m:t>,</m:t>
                              </m:r>
                              <m:r>
                                <a:rPr lang="en-US" altLang="zh-TW" sz="1801" b="1" i="1">
                                  <a:latin typeface="Cambria Math" panose="02040503050406030204" pitchFamily="18" charset="0"/>
                                </a:rPr>
                                <m:t>𝒕</m:t>
                              </m:r>
                              <m:r>
                                <a:rPr lang="en-US" altLang="zh-TW" sz="1801" b="1" i="1">
                                  <a:latin typeface="Cambria Math" panose="02040503050406030204" pitchFamily="18" charset="0"/>
                                </a:rPr>
                                <m:t>+</m:t>
                              </m:r>
                              <m:r>
                                <a:rPr lang="en-US" altLang="zh-TW" sz="1801" b="1" i="1">
                                  <a:latin typeface="Cambria Math" panose="02040503050406030204" pitchFamily="18" charset="0"/>
                                </a:rPr>
                                <m:t>𝒏</m:t>
                              </m:r>
                            </m:sub>
                          </m:sSub>
                        </m:e>
                        <m:e>
                          <m:sSub>
                            <m:sSubPr>
                              <m:ctrlPr>
                                <a:rPr lang="zh-TW" altLang="zh-TW" sz="1801" b="1" i="1">
                                  <a:latin typeface="Cambria Math" panose="02040503050406030204" pitchFamily="18" charset="0"/>
                                </a:rPr>
                              </m:ctrlPr>
                            </m:sSubPr>
                            <m:e>
                              <m:r>
                                <a:rPr lang="en-US" altLang="zh-TW" sz="1801" b="1" i="1">
                                  <a:latin typeface="Cambria Math" panose="02040503050406030204" pitchFamily="18" charset="0"/>
                                </a:rPr>
                                <m:t>𝒌</m:t>
                              </m:r>
                            </m:e>
                            <m:sub>
                              <m:r>
                                <a:rPr lang="en-US" altLang="zh-TW" sz="1801" b="1" i="1">
                                  <a:latin typeface="Cambria Math" panose="02040503050406030204" pitchFamily="18" charset="0"/>
                                </a:rPr>
                                <m:t>𝒋</m:t>
                              </m:r>
                              <m:r>
                                <a:rPr lang="en-US" altLang="zh-TW" sz="1801" b="1" i="1">
                                  <a:latin typeface="Cambria Math" panose="02040503050406030204" pitchFamily="18" charset="0"/>
                                </a:rPr>
                                <m:t>,</m:t>
                              </m:r>
                              <m:r>
                                <a:rPr lang="en-US" altLang="zh-TW" sz="1801" b="1" i="1">
                                  <a:latin typeface="Cambria Math" panose="02040503050406030204" pitchFamily="18" charset="0"/>
                                </a:rPr>
                                <m:t>𝒕</m:t>
                              </m:r>
                            </m:sub>
                          </m:sSub>
                        </m:e>
                      </m:d>
                    </m:oMath>
                  </m:oMathPara>
                </a14:m>
                <a:endParaRPr lang="zh-TW" altLang="en-US" sz="1801" b="1" dirty="0"/>
              </a:p>
            </p:txBody>
          </p:sp>
        </mc:Choice>
        <mc:Fallback xmlns="">
          <p:sp>
            <p:nvSpPr>
              <p:cNvPr id="6" name="矩形 5"/>
              <p:cNvSpPr>
                <a:spLocks noRot="1" noChangeAspect="1" noMove="1" noResize="1" noEditPoints="1" noAdjustHandles="1" noChangeArrowheads="1" noChangeShapeType="1" noTextEdit="1"/>
              </p:cNvSpPr>
              <p:nvPr/>
            </p:nvSpPr>
            <p:spPr>
              <a:xfrm>
                <a:off x="6413298" y="6099558"/>
                <a:ext cx="4775025" cy="738344"/>
              </a:xfrm>
              <a:prstGeom prst="rect">
                <a:avLst/>
              </a:prstGeom>
              <a:blipFill rotWithShape="0">
                <a:blip r:embed="rId6"/>
                <a:stretch>
                  <a:fillRect t="-1653" r="-255" b="-3306"/>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5205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6" presetClass="entr" presetSubtype="21"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inVertical)">
                                      <p:cBhvr>
                                        <p:cTn id="16" dur="500"/>
                                        <p:tgtEl>
                                          <p:spTgt spid="24"/>
                                        </p:tgtEl>
                                      </p:cBhvr>
                                    </p:animEffect>
                                  </p:childTnLst>
                                </p:cTn>
                              </p:par>
                              <p:par>
                                <p:cTn id="17" presetID="16" presetClass="entr" presetSubtype="21"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arn(inVertical)">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par>
                                <p:cTn id="31" presetID="10"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1000"/>
                                        <p:tgtEl>
                                          <p:spTgt spid="32"/>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circle(in)">
                                      <p:cBhvr>
                                        <p:cTn id="41" dur="500"/>
                                        <p:tgtEl>
                                          <p:spTgt spid="5"/>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down)">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randombar(horizontal)">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 grpId="0"/>
      <p:bldP spid="5" grpId="0" animBg="1"/>
      <p:bldP spid="27" grpId="0" animBg="1"/>
      <p:bldP spid="21" grpId="0"/>
      <p:bldP spid="28" grpId="0"/>
      <p:bldP spid="3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225366" y="44244"/>
            <a:ext cx="10515600" cy="1325563"/>
          </a:xfrm>
        </p:spPr>
        <p:txBody>
          <a:bodyPr>
            <a:normAutofit/>
          </a:bodyPr>
          <a:lstStyle/>
          <a:p>
            <a:pPr defTabSz="914400"/>
            <a:r>
              <a:rPr lang="en-US" altLang="zh-TW" b="1" dirty="0">
                <a:solidFill>
                  <a:schemeClr val="bg1"/>
                </a:solidFill>
                <a:latin typeface="+mn-lt"/>
              </a:rPr>
              <a:t>Solving </a:t>
            </a:r>
            <a:r>
              <a:rPr lang="en-US" altLang="zh-TW" b="1" dirty="0" smtClean="0">
                <a:solidFill>
                  <a:schemeClr val="bg1"/>
                </a:solidFill>
                <a:latin typeface="+mn-lt"/>
              </a:rPr>
              <a:t>method</a:t>
            </a:r>
            <a:r>
              <a:rPr lang="en-US" altLang="zh-TW" sz="2200" b="1" dirty="0" smtClean="0">
                <a:solidFill>
                  <a:schemeClr val="bg1"/>
                </a:solidFill>
                <a:latin typeface="+mn-lt"/>
              </a:rPr>
              <a:t>-DEPSO</a:t>
            </a:r>
            <a:endParaRPr lang="zh-TW" altLang="en-US" sz="2200" b="1" dirty="0">
              <a:solidFill>
                <a:schemeClr val="bg1"/>
              </a:solidFill>
              <a:latin typeface="+mn-lt"/>
            </a:endParaRPr>
          </a:p>
        </p:txBody>
      </p:sp>
      <p:sp>
        <p:nvSpPr>
          <p:cNvPr id="3" name="投影片編號版面配置區 2"/>
          <p:cNvSpPr>
            <a:spLocks noGrp="1"/>
          </p:cNvSpPr>
          <p:nvPr>
            <p:ph type="sldNum" sz="quarter" idx="12"/>
          </p:nvPr>
        </p:nvSpPr>
        <p:spPr/>
        <p:txBody>
          <a:bodyPr/>
          <a:lstStyle/>
          <a:p>
            <a:fld id="{CF1B9FB3-EF87-453B-BA08-0B2FCB7C3F33}" type="slidenum">
              <a:rPr lang="zh-TW" altLang="en-US" smtClean="0"/>
              <a:pPr/>
              <a:t>4</a:t>
            </a:fld>
            <a:endParaRPr lang="zh-TW" altLang="en-US"/>
          </a:p>
        </p:txBody>
      </p:sp>
      <p:pic>
        <p:nvPicPr>
          <p:cNvPr id="4" name="Picture 5"/>
          <p:cNvPicPr/>
          <p:nvPr/>
        </p:nvPicPr>
        <p:blipFill>
          <a:blip r:embed="rId3">
            <a:extLst>
              <a:ext uri="{28A0092B-C50C-407E-A947-70E740481C1C}">
                <a14:useLocalDpi xmlns:a14="http://schemas.microsoft.com/office/drawing/2010/main" val="0"/>
              </a:ext>
            </a:extLst>
          </a:blip>
          <a:stretch>
            <a:fillRect/>
          </a:stretch>
        </p:blipFill>
        <p:spPr bwMode="auto">
          <a:xfrm rot="16200000">
            <a:off x="3219898" y="-1860675"/>
            <a:ext cx="5642486" cy="11741276"/>
          </a:xfrm>
          <a:prstGeom prst="rect">
            <a:avLst/>
          </a:prstGeom>
          <a:noFill/>
          <a:ln>
            <a:noFill/>
          </a:ln>
        </p:spPr>
      </p:pic>
    </p:spTree>
    <p:extLst>
      <p:ext uri="{BB962C8B-B14F-4D97-AF65-F5344CB8AC3E}">
        <p14:creationId xmlns:p14="http://schemas.microsoft.com/office/powerpoint/2010/main" val="3367265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9"/>
          <p:cNvSpPr>
            <a:spLocks noGrp="1"/>
          </p:cNvSpPr>
          <p:nvPr>
            <p:ph type="title"/>
          </p:nvPr>
        </p:nvSpPr>
        <p:spPr>
          <a:xfrm>
            <a:off x="532868" y="59888"/>
            <a:ext cx="10515600" cy="1325563"/>
          </a:xfrm>
        </p:spPr>
        <p:txBody>
          <a:bodyPr/>
          <a:lstStyle/>
          <a:p>
            <a:r>
              <a:rPr lang="en-US" altLang="zh-TW" b="1" dirty="0">
                <a:solidFill>
                  <a:schemeClr val="bg1"/>
                </a:solidFill>
                <a:latin typeface="+mn-lt"/>
              </a:rPr>
              <a:t>Solving </a:t>
            </a:r>
            <a:r>
              <a:rPr lang="en-US" altLang="zh-TW" b="1" dirty="0" smtClean="0">
                <a:solidFill>
                  <a:schemeClr val="bg1"/>
                </a:solidFill>
                <a:latin typeface="+mn-lt"/>
              </a:rPr>
              <a:t>method</a:t>
            </a:r>
            <a:r>
              <a:rPr lang="en-US" altLang="zh-TW" sz="2200" b="1" dirty="0" smtClean="0">
                <a:solidFill>
                  <a:schemeClr val="bg1"/>
                </a:solidFill>
                <a:latin typeface="+mn-lt"/>
              </a:rPr>
              <a:t>-repairing mechanism</a:t>
            </a:r>
            <a:endParaRPr lang="zh-TW" altLang="en-US" dirty="0">
              <a:latin typeface="+mn-lt"/>
            </a:endParaRPr>
          </a:p>
        </p:txBody>
      </p:sp>
      <p:sp>
        <p:nvSpPr>
          <p:cNvPr id="3" name="投影片編號版面配置區 2"/>
          <p:cNvSpPr>
            <a:spLocks noGrp="1"/>
          </p:cNvSpPr>
          <p:nvPr>
            <p:ph type="sldNum" sz="quarter" idx="12"/>
          </p:nvPr>
        </p:nvSpPr>
        <p:spPr/>
        <p:txBody>
          <a:bodyPr/>
          <a:lstStyle/>
          <a:p>
            <a:fld id="{CF1B9FB3-EF87-453B-BA08-0B2FCB7C3F33}" type="slidenum">
              <a:rPr lang="zh-TW" altLang="en-US" smtClean="0"/>
              <a:pPr/>
              <a:t>5</a:t>
            </a:fld>
            <a:endParaRPr lang="zh-TW" altLang="en-US"/>
          </a:p>
        </p:txBody>
      </p:sp>
      <p:sp>
        <p:nvSpPr>
          <p:cNvPr id="4" name="Rectangle 2"/>
          <p:cNvSpPr>
            <a:spLocks noChangeArrowheads="1"/>
          </p:cNvSpPr>
          <p:nvPr/>
        </p:nvSpPr>
        <p:spPr bwMode="auto">
          <a:xfrm>
            <a:off x="3125589" y="837620"/>
            <a:ext cx="184731" cy="36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1" rIns="91440" bIns="45721" numCol="1" anchor="ctr" anchorCtr="0" compatLnSpc="1">
            <a:prstTxWarp prst="textNoShape">
              <a:avLst/>
            </a:prstTxWarp>
            <a:spAutoFit/>
          </a:bodyPr>
          <a:lstStyle/>
          <a:p>
            <a:endParaRPr lang="zh-TW" altLang="en-US" sz="1801"/>
          </a:p>
        </p:txBody>
      </p:sp>
      <p:graphicFrame>
        <p:nvGraphicFramePr>
          <p:cNvPr id="5" name="物件 4"/>
          <p:cNvGraphicFramePr>
            <a:graphicFrameLocks noChangeAspect="1"/>
          </p:cNvGraphicFramePr>
          <p:nvPr>
            <p:extLst>
              <p:ext uri="{D42A27DB-BD31-4B8C-83A1-F6EECF244321}">
                <p14:modId xmlns:p14="http://schemas.microsoft.com/office/powerpoint/2010/main" val="4051102153"/>
              </p:ext>
            </p:extLst>
          </p:nvPr>
        </p:nvGraphicFramePr>
        <p:xfrm>
          <a:off x="-272655" y="552247"/>
          <a:ext cx="5878590" cy="6615469"/>
        </p:xfrm>
        <a:graphic>
          <a:graphicData uri="http://schemas.openxmlformats.org/presentationml/2006/ole">
            <mc:AlternateContent xmlns:mc="http://schemas.openxmlformats.org/markup-compatibility/2006">
              <mc:Choice xmlns:v="urn:schemas-microsoft-com:vml" Requires="v">
                <p:oleObj spid="_x0000_s7180" r:id="rId3" imgW="7677284" imgH="8963161" progId="Visio.Drawing.15">
                  <p:embed/>
                </p:oleObj>
              </mc:Choice>
              <mc:Fallback>
                <p:oleObj r:id="rId3" imgW="7677284" imgH="8963161"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655" y="552247"/>
                        <a:ext cx="5878590" cy="6615469"/>
                      </a:xfrm>
                      <a:prstGeom prst="rect">
                        <a:avLst/>
                      </a:prstGeom>
                      <a:noFill/>
                    </p:spPr>
                  </p:pic>
                </p:oleObj>
              </mc:Fallback>
            </mc:AlternateContent>
          </a:graphicData>
        </a:graphic>
      </p:graphicFrame>
      <p:sp>
        <p:nvSpPr>
          <p:cNvPr id="6" name="Rectangle 4"/>
          <p:cNvSpPr>
            <a:spLocks noChangeArrowheads="1"/>
          </p:cNvSpPr>
          <p:nvPr/>
        </p:nvSpPr>
        <p:spPr bwMode="auto">
          <a:xfrm>
            <a:off x="3" y="-184727"/>
            <a:ext cx="184731" cy="36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1" rIns="91440" bIns="45721" numCol="1" anchor="ctr" anchorCtr="0" compatLnSpc="1">
            <a:prstTxWarp prst="textNoShape">
              <a:avLst/>
            </a:prstTxWarp>
            <a:spAutoFit/>
          </a:bodyPr>
          <a:lstStyle/>
          <a:p>
            <a:endParaRPr lang="zh-TW" altLang="en-US" sz="1801"/>
          </a:p>
        </p:txBody>
      </p:sp>
      <p:sp>
        <p:nvSpPr>
          <p:cNvPr id="9" name="矩形 8"/>
          <p:cNvSpPr/>
          <p:nvPr/>
        </p:nvSpPr>
        <p:spPr>
          <a:xfrm>
            <a:off x="5605935" y="1207082"/>
            <a:ext cx="6096000" cy="5747086"/>
          </a:xfrm>
          <a:prstGeom prst="rect">
            <a:avLst/>
          </a:prstGeom>
        </p:spPr>
        <p:txBody>
          <a:bodyPr>
            <a:spAutoFit/>
          </a:bodyPr>
          <a:lstStyle/>
          <a:p>
            <a:pPr algn="just">
              <a:lnSpc>
                <a:spcPct val="150000"/>
              </a:lnSpc>
            </a:pPr>
            <a:r>
              <a:rPr lang="en-US" altLang="zh-TW" sz="1900" dirty="0">
                <a:latin typeface="Times New Roman" panose="02020603050405020304" pitchFamily="18" charset="0"/>
              </a:rPr>
              <a:t>The detail description of the repairing mechanism is </a:t>
            </a:r>
            <a:r>
              <a:rPr lang="en-US" altLang="zh-TW" sz="1900" dirty="0" smtClean="0">
                <a:latin typeface="Times New Roman" panose="02020603050405020304" pitchFamily="18" charset="0"/>
              </a:rPr>
              <a:t>developed in the technology portfolio model. </a:t>
            </a:r>
            <a:r>
              <a:rPr lang="en-US" altLang="zh-TW" sz="1900" dirty="0">
                <a:latin typeface="Times New Roman" panose="02020603050405020304" pitchFamily="18" charset="0"/>
              </a:rPr>
              <a:t>T</a:t>
            </a:r>
            <a:r>
              <a:rPr lang="en-US" altLang="zh-TW" sz="1900" dirty="0" smtClean="0">
                <a:latin typeface="Times New Roman" panose="02020603050405020304" pitchFamily="18" charset="0"/>
              </a:rPr>
              <a:t>he </a:t>
            </a:r>
            <a:r>
              <a:rPr lang="en-US" altLang="zh-TW" sz="1900" dirty="0">
                <a:latin typeface="Times New Roman" panose="02020603050405020304" pitchFamily="18" charset="0"/>
              </a:rPr>
              <a:t>three constraints will be checked and repaired sequentially. </a:t>
            </a:r>
            <a:r>
              <a:rPr lang="en-US" altLang="zh-TW" sz="1900" dirty="0">
                <a:latin typeface="Times New Roman" panose="02020603050405020304" pitchFamily="18" charset="0"/>
              </a:rPr>
              <a:t>In the boundary repairing mechanism, the violated elements will be replaced by new elements which are generated between their boundaries. The second repairing mechanism involves in the production balance constraint. If the produce quantity of each product type excess demand, it will be reduced to demand. Finally, in the required number of machines repairing mechanism, if the allocated capacity is higher than available capacity (in machine number), the algorithm will increase the value of rented machines until the constraint is satisfied.</a:t>
            </a:r>
            <a:endParaRPr lang="zh-TW" altLang="en-US" sz="1900" dirty="0"/>
          </a:p>
        </p:txBody>
      </p:sp>
    </p:spTree>
    <p:extLst>
      <p:ext uri="{BB962C8B-B14F-4D97-AF65-F5344CB8AC3E}">
        <p14:creationId xmlns:p14="http://schemas.microsoft.com/office/powerpoint/2010/main" val="3113704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226298" y="382915"/>
            <a:ext cx="12316985"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Experiment result</a:t>
            </a:r>
            <a:r>
              <a:rPr lang="en-US" sz="2201" b="1" dirty="0">
                <a:solidFill>
                  <a:schemeClr val="bg1"/>
                </a:solidFill>
                <a:latin typeface="+mn-lt"/>
              </a:rPr>
              <a:t>-</a:t>
            </a:r>
            <a:r>
              <a:rPr lang="en-US" sz="2400" b="1" dirty="0">
                <a:solidFill>
                  <a:schemeClr val="bg1"/>
                </a:solidFill>
                <a:latin typeface="+mn-lt"/>
              </a:rPr>
              <a:t>convergence comparison diagram</a:t>
            </a:r>
            <a:endParaRPr lang="en-US" sz="2201" b="1" dirty="0">
              <a:solidFill>
                <a:schemeClr val="bg1"/>
              </a:solidFill>
              <a:latin typeface="+mn-lt"/>
            </a:endParaRPr>
          </a:p>
        </p:txBody>
      </p:sp>
      <p:sp>
        <p:nvSpPr>
          <p:cNvPr id="9" name="投影片編號版面配置區 8"/>
          <p:cNvSpPr>
            <a:spLocks noGrp="1"/>
          </p:cNvSpPr>
          <p:nvPr>
            <p:ph type="sldNum" sz="quarter" idx="12"/>
          </p:nvPr>
        </p:nvSpPr>
        <p:spPr/>
        <p:txBody>
          <a:bodyPr/>
          <a:lstStyle/>
          <a:p>
            <a:fld id="{CF1B9FB3-EF87-453B-BA08-0B2FCB7C3F33}" type="slidenum">
              <a:rPr lang="zh-TW" altLang="en-US" smtClean="0"/>
              <a:pPr/>
              <a:t>6</a:t>
            </a:fld>
            <a:endParaRPr lang="zh-TW" altLang="en-US" dirty="0"/>
          </a:p>
        </p:txBody>
      </p:sp>
      <p:pic>
        <p:nvPicPr>
          <p:cNvPr id="6" name="圖片 5"/>
          <p:cNvPicPr>
            <a:picLocks noChangeAspect="1"/>
          </p:cNvPicPr>
          <p:nvPr/>
        </p:nvPicPr>
        <p:blipFill>
          <a:blip r:embed="rId3"/>
          <a:stretch>
            <a:fillRect/>
          </a:stretch>
        </p:blipFill>
        <p:spPr>
          <a:xfrm>
            <a:off x="1979065" y="1291571"/>
            <a:ext cx="8206050" cy="5415159"/>
          </a:xfrm>
          <a:prstGeom prst="rect">
            <a:avLst/>
          </a:prstGeom>
        </p:spPr>
      </p:pic>
    </p:spTree>
    <p:extLst>
      <p:ext uri="{BB962C8B-B14F-4D97-AF65-F5344CB8AC3E}">
        <p14:creationId xmlns:p14="http://schemas.microsoft.com/office/powerpoint/2010/main" val="1429988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743336" y="396698"/>
            <a:ext cx="12316985"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Experiment result</a:t>
            </a:r>
            <a:r>
              <a:rPr lang="en-US" sz="2201" b="1" dirty="0">
                <a:solidFill>
                  <a:schemeClr val="bg1"/>
                </a:solidFill>
                <a:latin typeface="+mn-lt"/>
              </a:rPr>
              <a:t>-</a:t>
            </a:r>
            <a:r>
              <a:rPr lang="en-US" sz="2400" b="1" dirty="0">
                <a:solidFill>
                  <a:schemeClr val="bg1"/>
                </a:solidFill>
                <a:latin typeface="+mn-lt"/>
              </a:rPr>
              <a:t>Impact of stochastic demand</a:t>
            </a:r>
            <a:endParaRPr lang="en-US" sz="2201" b="1" dirty="0">
              <a:solidFill>
                <a:schemeClr val="bg1"/>
              </a:solidFill>
              <a:latin typeface="+mn-lt"/>
            </a:endParaRPr>
          </a:p>
        </p:txBody>
      </p:sp>
      <p:pic>
        <p:nvPicPr>
          <p:cNvPr id="61457" name="Picture 1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609600" cy="361950"/>
          </a:xfrm>
          <a:prstGeom prst="rect">
            <a:avLst/>
          </a:prstGeom>
          <a:noFill/>
        </p:spPr>
      </p:pic>
      <p:pic>
        <p:nvPicPr>
          <p:cNvPr id="61456" name="Picture 1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819150"/>
            <a:ext cx="600075" cy="361950"/>
          </a:xfrm>
          <a:prstGeom prst="rect">
            <a:avLst/>
          </a:prstGeom>
          <a:noFill/>
        </p:spPr>
      </p:pic>
      <p:pic>
        <p:nvPicPr>
          <p:cNvPr id="61455"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0" y="1181100"/>
            <a:ext cx="514350" cy="361950"/>
          </a:xfrm>
          <a:prstGeom prst="rect">
            <a:avLst/>
          </a:prstGeom>
          <a:noFill/>
        </p:spPr>
      </p:pic>
      <p:pic>
        <p:nvPicPr>
          <p:cNvPr id="9" name="圖片 8"/>
          <p:cNvPicPr/>
          <p:nvPr/>
        </p:nvPicPr>
        <p:blipFill>
          <a:blip r:embed="rId6">
            <a:extLst>
              <a:ext uri="{28A0092B-C50C-407E-A947-70E740481C1C}">
                <a14:useLocalDpi xmlns:a14="http://schemas.microsoft.com/office/drawing/2010/main" val="0"/>
              </a:ext>
            </a:extLst>
          </a:blip>
          <a:srcRect/>
          <a:stretch>
            <a:fillRect/>
          </a:stretch>
        </p:blipFill>
        <p:spPr bwMode="auto">
          <a:xfrm>
            <a:off x="881008" y="1222021"/>
            <a:ext cx="9951115" cy="5499454"/>
          </a:xfrm>
          <a:prstGeom prst="rect">
            <a:avLst/>
          </a:prstGeom>
          <a:noFill/>
          <a:ln>
            <a:noFill/>
          </a:ln>
        </p:spPr>
      </p:pic>
      <p:sp>
        <p:nvSpPr>
          <p:cNvPr id="10" name="投影片編號版面配置區 9"/>
          <p:cNvSpPr>
            <a:spLocks noGrp="1"/>
          </p:cNvSpPr>
          <p:nvPr>
            <p:ph type="sldNum" sz="quarter" idx="12"/>
          </p:nvPr>
        </p:nvSpPr>
        <p:spPr/>
        <p:txBody>
          <a:bodyPr/>
          <a:lstStyle/>
          <a:p>
            <a:fld id="{CF1B9FB3-EF87-453B-BA08-0B2FCB7C3F33}" type="slidenum">
              <a:rPr lang="zh-TW" altLang="en-US" smtClean="0"/>
              <a:pPr/>
              <a:t>7</a:t>
            </a:fld>
            <a:endParaRPr lang="zh-TW" altLang="en-US"/>
          </a:p>
        </p:txBody>
      </p:sp>
    </p:spTree>
    <p:extLst>
      <p:ext uri="{BB962C8B-B14F-4D97-AF65-F5344CB8AC3E}">
        <p14:creationId xmlns:p14="http://schemas.microsoft.com/office/powerpoint/2010/main" val="4089579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416845" y="279548"/>
            <a:ext cx="10456223"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Experiment result</a:t>
            </a:r>
            <a:r>
              <a:rPr lang="en-US" sz="2201" b="1" dirty="0">
                <a:solidFill>
                  <a:schemeClr val="bg1"/>
                </a:solidFill>
                <a:latin typeface="+mn-lt"/>
              </a:rPr>
              <a:t>-</a:t>
            </a:r>
            <a:r>
              <a:rPr lang="en-US" sz="2400" b="1" dirty="0">
                <a:solidFill>
                  <a:schemeClr val="bg1"/>
                </a:solidFill>
                <a:latin typeface="+mn-lt"/>
              </a:rPr>
              <a:t>technology combination </a:t>
            </a:r>
            <a:r>
              <a:rPr lang="en-US" sz="2400" b="1" dirty="0" smtClean="0">
                <a:solidFill>
                  <a:schemeClr val="bg1"/>
                </a:solidFill>
                <a:latin typeface="+mn-lt"/>
              </a:rPr>
              <a:t>strategy(DE)</a:t>
            </a:r>
            <a:endParaRPr lang="en-US" sz="2201" b="1" dirty="0">
              <a:solidFill>
                <a:schemeClr val="bg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614348828"/>
              </p:ext>
            </p:extLst>
          </p:nvPr>
        </p:nvGraphicFramePr>
        <p:xfrm>
          <a:off x="561095" y="4018564"/>
          <a:ext cx="11049017" cy="2337789"/>
        </p:xfrm>
        <a:graphic>
          <a:graphicData uri="http://schemas.openxmlformats.org/drawingml/2006/table">
            <a:tbl>
              <a:tblPr firstRow="1" firstCol="1" bandRow="1">
                <a:tableStyleId>{22838BEF-8BB2-4498-84A7-C5851F593DF1}</a:tableStyleId>
              </a:tblPr>
              <a:tblGrid>
                <a:gridCol w="3142117"/>
                <a:gridCol w="1487253"/>
                <a:gridCol w="1487253"/>
                <a:gridCol w="1487253"/>
                <a:gridCol w="1487253"/>
                <a:gridCol w="1957888"/>
              </a:tblGrid>
              <a:tr h="57150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US" sz="2500" kern="100" dirty="0" smtClean="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0</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2</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4</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r>
              <a:tr h="588763">
                <a:tc>
                  <a:txBody>
                    <a:bodyPr/>
                    <a:lstStyle/>
                    <a:p>
                      <a:pPr algn="ctr">
                        <a:lnSpc>
                          <a:spcPct val="150000"/>
                        </a:lnSpc>
                        <a:spcAft>
                          <a:spcPts val="0"/>
                        </a:spcAft>
                      </a:pPr>
                      <a:r>
                        <a:rPr lang="en-US" sz="2500" kern="100" dirty="0">
                          <a:effectLst/>
                        </a:rPr>
                        <a:t>Purchased(1)</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 </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(3</a:t>
                      </a:r>
                      <a:r>
                        <a:rPr lang="en-US" sz="2500" kern="100" dirty="0">
                          <a:effectLst/>
                        </a:rPr>
                        <a:t>, </a:t>
                      </a:r>
                      <a:r>
                        <a:rPr lang="en-US" sz="2500" kern="100" dirty="0" smtClean="0">
                          <a:effectLst/>
                        </a:rPr>
                        <a:t>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 </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(2</a:t>
                      </a:r>
                      <a:r>
                        <a:rPr lang="en-US" sz="2500" kern="100" dirty="0">
                          <a:effectLst/>
                        </a:rPr>
                        <a:t>, 2, </a:t>
                      </a:r>
                      <a:r>
                        <a:rPr lang="en-US" sz="2500" kern="100" dirty="0" smtClean="0">
                          <a:effectLst/>
                        </a:rPr>
                        <a:t>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r>
              <a:tr h="588763">
                <a:tc>
                  <a:txBody>
                    <a:bodyPr/>
                    <a:lstStyle/>
                    <a:p>
                      <a:pPr algn="ctr">
                        <a:lnSpc>
                          <a:spcPct val="150000"/>
                        </a:lnSpc>
                        <a:spcAft>
                          <a:spcPts val="0"/>
                        </a:spcAft>
                      </a:pPr>
                      <a:r>
                        <a:rPr lang="en-US" sz="2500" kern="100" dirty="0">
                          <a:effectLst/>
                        </a:rPr>
                        <a:t>Rented(2)</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 </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(41)*</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(15</a:t>
                      </a:r>
                      <a:r>
                        <a:rPr lang="en-US" sz="2500" kern="100" dirty="0">
                          <a:effectLst/>
                        </a:rPr>
                        <a:t>, </a:t>
                      </a:r>
                      <a:r>
                        <a:rPr lang="en-US" sz="2500" kern="100" dirty="0" smtClean="0">
                          <a:effectLst/>
                        </a:rPr>
                        <a:t>17)**</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(9</a:t>
                      </a:r>
                      <a:r>
                        <a:rPr lang="en-US" sz="2500" kern="100" dirty="0">
                          <a:effectLst/>
                        </a:rPr>
                        <a:t>, </a:t>
                      </a:r>
                      <a:r>
                        <a:rPr lang="en-US" sz="2500" kern="100" dirty="0" smtClean="0">
                          <a:effectLst/>
                        </a:rPr>
                        <a:t>24)**</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smtClean="0">
                          <a:effectLst/>
                        </a:rPr>
                        <a:t>(23</a:t>
                      </a:r>
                      <a:r>
                        <a:rPr lang="en-US" sz="2500" kern="100" dirty="0">
                          <a:effectLst/>
                        </a:rPr>
                        <a:t>, 24, </a:t>
                      </a:r>
                      <a:r>
                        <a:rPr lang="en-US" sz="2500" kern="100" dirty="0" smtClean="0">
                          <a:effectLst/>
                        </a:rPr>
                        <a:t>19)**</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r>
              <a:tr h="588763">
                <a:tc>
                  <a:txBody>
                    <a:bodyPr/>
                    <a:lstStyle/>
                    <a:p>
                      <a:pPr algn="ctr">
                        <a:lnSpc>
                          <a:spcPct val="150000"/>
                        </a:lnSpc>
                        <a:spcAft>
                          <a:spcPts val="0"/>
                        </a:spcAft>
                      </a:pPr>
                      <a:r>
                        <a:rPr lang="en-US" sz="2500" kern="100" dirty="0">
                          <a:effectLst/>
                        </a:rPr>
                        <a:t>Net = (1)+(2)</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 </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44</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a:effectLst/>
                        </a:rPr>
                        <a:t>39</a:t>
                      </a:r>
                      <a:endParaRPr lang="en-US" sz="2500" kern="10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39</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73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107833498"/>
              </p:ext>
            </p:extLst>
          </p:nvPr>
        </p:nvGraphicFramePr>
        <p:xfrm>
          <a:off x="1107859" y="1423879"/>
          <a:ext cx="10246738" cy="2186944"/>
        </p:xfrm>
        <a:graphic>
          <a:graphicData uri="http://schemas.openxmlformats.org/drawingml/2006/table">
            <a:tbl>
              <a:tblPr firstRow="1" bandRow="1">
                <a:tableStyleId>{22838BEF-8BB2-4498-84A7-C5851F593DF1}</a:tableStyleId>
              </a:tblPr>
              <a:tblGrid>
                <a:gridCol w="2237993"/>
                <a:gridCol w="1601749"/>
                <a:gridCol w="1601749"/>
                <a:gridCol w="1601749"/>
                <a:gridCol w="1601749"/>
                <a:gridCol w="1601749"/>
              </a:tblGrid>
              <a:tr h="472443">
                <a:tc gridSpan="6">
                  <a:txBody>
                    <a:bodyPr/>
                    <a:lstStyle/>
                    <a:p>
                      <a:pPr algn="ctr"/>
                      <a:r>
                        <a:rPr lang="en-US" sz="2500" dirty="0" smtClean="0"/>
                        <a:t>Technology combination</a:t>
                      </a:r>
                      <a:r>
                        <a:rPr lang="en-US" sz="2500" baseline="0" dirty="0" smtClean="0"/>
                        <a:t> strategy</a:t>
                      </a:r>
                      <a:endParaRPr lang="en-US" sz="2500" dirty="0"/>
                    </a:p>
                  </a:txBody>
                  <a:tcPr marT="45721" marB="45721"/>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7150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2500" kern="100" dirty="0">
                          <a:effectLst/>
                        </a:rPr>
                        <a:t> </a:t>
                      </a:r>
                      <a:r>
                        <a:rPr lang="en-US" sz="2500" kern="100" dirty="0" smtClean="0">
                          <a:effectLst/>
                        </a:rPr>
                        <a:t>Period (t)</a:t>
                      </a:r>
                      <a:endParaRPr lang="en-US" sz="2500" b="1" i="1" kern="100" dirty="0" smtClean="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0</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2</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4</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r>
              <a:tr h="1143001">
                <a:tc>
                  <a:txBody>
                    <a:bodyPr/>
                    <a:lstStyle/>
                    <a:p>
                      <a:pPr algn="ctr">
                        <a:lnSpc>
                          <a:spcPct val="150000"/>
                        </a:lnSpc>
                        <a:spcAft>
                          <a:spcPts val="0"/>
                        </a:spcAft>
                      </a:pPr>
                      <a:r>
                        <a:rPr lang="en-US" sz="2500" kern="100" dirty="0">
                          <a:effectLst/>
                        </a:rPr>
                        <a:t>Technology type</a:t>
                      </a:r>
                      <a:endParaRPr lang="en-US" sz="2500" b="1"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1, 2</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1, 2</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c>
                  <a:txBody>
                    <a:bodyPr/>
                    <a:lstStyle/>
                    <a:p>
                      <a:pPr algn="ctr">
                        <a:lnSpc>
                          <a:spcPct val="150000"/>
                        </a:lnSpc>
                        <a:spcAft>
                          <a:spcPts val="0"/>
                        </a:spcAft>
                      </a:pPr>
                      <a:r>
                        <a:rPr lang="en-US" sz="2500" kern="100" dirty="0">
                          <a:effectLst/>
                        </a:rPr>
                        <a:t>1, 2, 3</a:t>
                      </a:r>
                      <a:endParaRPr lang="en-US" sz="2500" kern="100" dirty="0">
                        <a:effectLst/>
                        <a:latin typeface="Times New Roman" panose="02020603050405020304" pitchFamily="18" charset="0"/>
                        <a:ea typeface="PMingLiU" panose="02020500000000000000" pitchFamily="18" charset="-120"/>
                      </a:endParaRPr>
                    </a:p>
                  </a:txBody>
                  <a:tcPr marL="68580" marR="68580" marT="0" marB="0"/>
                </a:tc>
              </a:tr>
            </a:tbl>
          </a:graphicData>
        </a:graphic>
      </p:graphicFrame>
      <p:cxnSp>
        <p:nvCxnSpPr>
          <p:cNvPr id="15" name="Straight Connector 14"/>
          <p:cNvCxnSpPr/>
          <p:nvPr/>
        </p:nvCxnSpPr>
        <p:spPr>
          <a:xfrm flipH="1" flipV="1">
            <a:off x="552954" y="4019961"/>
            <a:ext cx="3130549" cy="539748"/>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734564" y="4190375"/>
            <a:ext cx="1752601" cy="400110"/>
          </a:xfrm>
          <a:prstGeom prst="rect">
            <a:avLst/>
          </a:prstGeom>
          <a:noFill/>
        </p:spPr>
        <p:txBody>
          <a:bodyPr wrap="square" rtlCol="0">
            <a:spAutoFit/>
          </a:bodyPr>
          <a:lstStyle/>
          <a:p>
            <a:r>
              <a:rPr lang="en-US" sz="2000" dirty="0"/>
              <a:t>Capacity </a:t>
            </a:r>
            <a:endParaRPr lang="en-US" sz="2000" dirty="0"/>
          </a:p>
        </p:txBody>
      </p:sp>
      <p:sp>
        <p:nvSpPr>
          <p:cNvPr id="18" name="TextBox 17"/>
          <p:cNvSpPr txBox="1"/>
          <p:nvPr/>
        </p:nvSpPr>
        <p:spPr>
          <a:xfrm>
            <a:off x="2609082" y="4019959"/>
            <a:ext cx="1752601" cy="400110"/>
          </a:xfrm>
          <a:prstGeom prst="rect">
            <a:avLst/>
          </a:prstGeom>
          <a:noFill/>
        </p:spPr>
        <p:txBody>
          <a:bodyPr wrap="square" rtlCol="0">
            <a:spAutoFit/>
          </a:bodyPr>
          <a:lstStyle/>
          <a:p>
            <a:r>
              <a:rPr lang="en-US" sz="2000" dirty="0"/>
              <a:t>Period </a:t>
            </a:r>
            <a:endParaRPr lang="en-US" sz="2000" dirty="0"/>
          </a:p>
        </p:txBody>
      </p:sp>
      <p:sp>
        <p:nvSpPr>
          <p:cNvPr id="9" name="投影片編號版面配置區 8"/>
          <p:cNvSpPr>
            <a:spLocks noGrp="1"/>
          </p:cNvSpPr>
          <p:nvPr>
            <p:ph type="sldNum" sz="quarter" idx="12"/>
          </p:nvPr>
        </p:nvSpPr>
        <p:spPr/>
        <p:txBody>
          <a:bodyPr/>
          <a:lstStyle/>
          <a:p>
            <a:fld id="{CF1B9FB3-EF87-453B-BA08-0B2FCB7C3F33}" type="slidenum">
              <a:rPr lang="zh-TW" altLang="en-US" smtClean="0"/>
              <a:pPr/>
              <a:t>8</a:t>
            </a:fld>
            <a:endParaRPr lang="zh-TW" altLang="en-US"/>
          </a:p>
        </p:txBody>
      </p:sp>
    </p:spTree>
    <p:extLst>
      <p:ext uri="{BB962C8B-B14F-4D97-AF65-F5344CB8AC3E}">
        <p14:creationId xmlns:p14="http://schemas.microsoft.com/office/powerpoint/2010/main" val="2019665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CF1B9FB3-EF87-453B-BA08-0B2FCB7C3F33}" type="slidenum">
              <a:rPr lang="zh-TW" altLang="en-US" smtClean="0"/>
              <a:pPr/>
              <a:t>9</a:t>
            </a:fld>
            <a:endParaRPr lang="zh-TW" altLang="en-US"/>
          </a:p>
        </p:txBody>
      </p:sp>
      <p:graphicFrame>
        <p:nvGraphicFramePr>
          <p:cNvPr id="10" name="表格 9"/>
          <p:cNvGraphicFramePr>
            <a:graphicFrameLocks noGrp="1"/>
          </p:cNvGraphicFramePr>
          <p:nvPr>
            <p:extLst>
              <p:ext uri="{D42A27DB-BD31-4B8C-83A1-F6EECF244321}">
                <p14:modId xmlns:p14="http://schemas.microsoft.com/office/powerpoint/2010/main" val="1354545410"/>
              </p:ext>
            </p:extLst>
          </p:nvPr>
        </p:nvGraphicFramePr>
        <p:xfrm>
          <a:off x="1007389" y="1371231"/>
          <a:ext cx="10098440" cy="2215567"/>
        </p:xfrm>
        <a:graphic>
          <a:graphicData uri="http://schemas.openxmlformats.org/drawingml/2006/table">
            <a:tbl>
              <a:tblPr firstRow="1" firstCol="1" bandRow="1">
                <a:tableStyleId>{22838BEF-8BB2-4498-84A7-C5851F593DF1}</a:tableStyleId>
              </a:tblPr>
              <a:tblGrid>
                <a:gridCol w="2652663"/>
                <a:gridCol w="1551748"/>
                <a:gridCol w="1529610"/>
                <a:gridCol w="1529610"/>
                <a:gridCol w="1530615"/>
                <a:gridCol w="1304194"/>
              </a:tblGrid>
              <a:tr h="565811">
                <a:tc>
                  <a:txBody>
                    <a:bodyPr/>
                    <a:lstStyle/>
                    <a:p>
                      <a:pPr marL="0" algn="ctr" defTabSz="914433" rtl="0" eaLnBrk="1" latinLnBrk="0" hangingPunct="1">
                        <a:lnSpc>
                          <a:spcPct val="150000"/>
                        </a:lnSpc>
                        <a:spcAft>
                          <a:spcPts val="0"/>
                        </a:spcAft>
                      </a:pPr>
                      <a:r>
                        <a:rPr lang="en-US" sz="2500" kern="100" dirty="0">
                          <a:effectLst/>
                        </a:rPr>
                        <a:t> </a:t>
                      </a:r>
                      <a:endParaRPr lang="zh-TW" sz="2500" kern="100" dirty="0">
                        <a:solidFill>
                          <a:schemeClr val="dk1"/>
                        </a:solidFill>
                        <a:effectLst/>
                        <a:latin typeface="+mn-lt"/>
                        <a:ea typeface="+mn-ea"/>
                        <a:cs typeface="Times" panose="02020603050405020304" pitchFamily="18" charset="0"/>
                      </a:endParaRPr>
                    </a:p>
                  </a:txBody>
                  <a:tcPr marL="68580" marR="68580" marT="0" marB="0"/>
                </a:tc>
                <a:tc gridSpan="5">
                  <a:txBody>
                    <a:bodyPr/>
                    <a:lstStyle/>
                    <a:p>
                      <a:pPr marL="0" algn="ctr" defTabSz="914433" rtl="0" eaLnBrk="1" latinLnBrk="0" hangingPunct="1">
                        <a:lnSpc>
                          <a:spcPct val="150000"/>
                        </a:lnSpc>
                        <a:spcAft>
                          <a:spcPts val="0"/>
                        </a:spcAft>
                      </a:pPr>
                      <a:r>
                        <a:rPr lang="en-US" sz="2500" kern="100">
                          <a:effectLst/>
                        </a:rPr>
                        <a:t>Period (t)</a:t>
                      </a:r>
                      <a:endParaRPr lang="zh-TW" sz="2500" kern="100">
                        <a:solidFill>
                          <a:schemeClr val="dk1"/>
                        </a:solidFill>
                        <a:effectLst/>
                        <a:latin typeface="+mn-lt"/>
                        <a:ea typeface="+mn-ea"/>
                        <a:cs typeface="Times" panose="02020603050405020304" pitchFamily="18" charset="0"/>
                      </a:endParaRPr>
                    </a:p>
                  </a:txBody>
                  <a:tcPr marL="68580" marR="68580"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565811">
                <a:tc>
                  <a:txBody>
                    <a:bodyPr/>
                    <a:lstStyle/>
                    <a:p>
                      <a:pPr marL="0" marR="0" indent="0" algn="ctr" defTabSz="914433" rtl="0" eaLnBrk="1" fontAlgn="auto" latinLnBrk="0" hangingPunct="1">
                        <a:lnSpc>
                          <a:spcPct val="150000"/>
                        </a:lnSpc>
                        <a:spcBef>
                          <a:spcPts val="0"/>
                        </a:spcBef>
                        <a:spcAft>
                          <a:spcPts val="0"/>
                        </a:spcAft>
                        <a:buClrTx/>
                        <a:buSzTx/>
                        <a:buFontTx/>
                        <a:buNone/>
                        <a:tabLst/>
                        <a:defRPr/>
                      </a:pPr>
                      <a:r>
                        <a:rPr lang="en-US" sz="2500" kern="100" dirty="0">
                          <a:effectLst/>
                        </a:rPr>
                        <a:t> </a:t>
                      </a:r>
                      <a:r>
                        <a:rPr lang="en-US" altLang="zh-TW" sz="2500" kern="100" dirty="0" smtClean="0">
                          <a:effectLst/>
                        </a:rPr>
                        <a:t>Period (t)</a:t>
                      </a:r>
                      <a:endParaRPr lang="en-US" altLang="zh-TW" sz="2500" kern="100" dirty="0" smtClean="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0</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2</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3</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4</a:t>
                      </a:r>
                      <a:endParaRPr lang="zh-TW" sz="2500" kern="100">
                        <a:solidFill>
                          <a:schemeClr val="dk1"/>
                        </a:solidFill>
                        <a:effectLst/>
                        <a:latin typeface="+mn-lt"/>
                        <a:ea typeface="+mn-ea"/>
                        <a:cs typeface="Times" panose="02020603050405020304" pitchFamily="18" charset="0"/>
                      </a:endParaRPr>
                    </a:p>
                  </a:txBody>
                  <a:tcPr marL="68580" marR="68580" marT="0" marB="0"/>
                </a:tc>
              </a:tr>
              <a:tr h="565811">
                <a:tc>
                  <a:txBody>
                    <a:bodyPr/>
                    <a:lstStyle/>
                    <a:p>
                      <a:pPr marL="0" algn="ctr" defTabSz="914433" rtl="0" eaLnBrk="1" latinLnBrk="0" hangingPunct="1">
                        <a:lnSpc>
                          <a:spcPct val="150000"/>
                        </a:lnSpc>
                        <a:spcAft>
                          <a:spcPts val="0"/>
                        </a:spcAft>
                      </a:pPr>
                      <a:r>
                        <a:rPr lang="en-US" sz="2500" kern="100" dirty="0">
                          <a:effectLst/>
                        </a:rPr>
                        <a:t>Technology type (</a:t>
                      </a:r>
                      <a:r>
                        <a:rPr lang="en-US" sz="2500" kern="100" dirty="0" smtClean="0">
                          <a:effectLst/>
                        </a:rPr>
                        <a:t>DEPSO)</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(1, 2)</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(1, 2)</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(1, 2, 3)</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(1, 2, 3)</a:t>
                      </a:r>
                      <a:endParaRPr lang="zh-TW" sz="2500" kern="100" dirty="0">
                        <a:solidFill>
                          <a:schemeClr val="dk1"/>
                        </a:solidFill>
                        <a:effectLst/>
                        <a:latin typeface="+mn-lt"/>
                        <a:ea typeface="+mn-ea"/>
                        <a:cs typeface="Times" panose="02020603050405020304" pitchFamily="18" charset="0"/>
                      </a:endParaRPr>
                    </a:p>
                  </a:txBody>
                  <a:tcPr marL="68580" marR="68580" marT="0" marB="0"/>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1754232555"/>
              </p:ext>
            </p:extLst>
          </p:nvPr>
        </p:nvGraphicFramePr>
        <p:xfrm>
          <a:off x="122007" y="3863978"/>
          <a:ext cx="11869204" cy="2562225"/>
        </p:xfrm>
        <a:graphic>
          <a:graphicData uri="http://schemas.openxmlformats.org/drawingml/2006/table">
            <a:tbl>
              <a:tblPr firstRow="1" firstCol="1" bandRow="1">
                <a:tableStyleId>{22838BEF-8BB2-4498-84A7-C5851F593DF1}</a:tableStyleId>
              </a:tblPr>
              <a:tblGrid>
                <a:gridCol w="2647713"/>
                <a:gridCol w="1580827"/>
                <a:gridCol w="1735810"/>
                <a:gridCol w="1859797"/>
                <a:gridCol w="2123268"/>
                <a:gridCol w="1921789"/>
              </a:tblGrid>
              <a:tr h="0">
                <a:tc>
                  <a:txBody>
                    <a:bodyPr/>
                    <a:lstStyle/>
                    <a:p>
                      <a:pPr marL="0" algn="ctr" defTabSz="914433" rtl="0" eaLnBrk="1" latinLnBrk="0" hangingPunct="1">
                        <a:lnSpc>
                          <a:spcPct val="150000"/>
                        </a:lnSpc>
                        <a:spcAft>
                          <a:spcPts val="0"/>
                        </a:spcAft>
                      </a:pPr>
                      <a:r>
                        <a:rPr lang="en-US" sz="2500" kern="100" dirty="0">
                          <a:effectLst/>
                        </a:rPr>
                        <a:t> </a:t>
                      </a:r>
                      <a:endParaRPr lang="zh-TW" sz="2500" kern="100" dirty="0">
                        <a:solidFill>
                          <a:schemeClr val="dk1"/>
                        </a:solidFill>
                        <a:effectLst/>
                        <a:latin typeface="+mn-lt"/>
                        <a:ea typeface="+mn-ea"/>
                        <a:cs typeface="Times" panose="02020603050405020304" pitchFamily="18" charset="0"/>
                      </a:endParaRPr>
                    </a:p>
                  </a:txBody>
                  <a:tcPr marL="0" marR="0" marT="0" marB="0"/>
                </a:tc>
                <a:tc gridSpan="5">
                  <a:txBody>
                    <a:bodyPr/>
                    <a:lstStyle/>
                    <a:p>
                      <a:pPr marL="0" algn="ctr" defTabSz="914433" rtl="0" eaLnBrk="1" latinLnBrk="0" hangingPunct="1">
                        <a:lnSpc>
                          <a:spcPct val="150000"/>
                        </a:lnSpc>
                        <a:spcAft>
                          <a:spcPts val="0"/>
                        </a:spcAft>
                      </a:pPr>
                      <a:r>
                        <a:rPr lang="en-US" sz="2500" kern="100" dirty="0">
                          <a:effectLst/>
                        </a:rPr>
                        <a:t>Period (t)</a:t>
                      </a:r>
                      <a:endParaRPr lang="zh-TW" sz="2500" kern="100" dirty="0">
                        <a:solidFill>
                          <a:schemeClr val="dk1"/>
                        </a:solidFill>
                        <a:effectLst/>
                        <a:latin typeface="+mn-lt"/>
                        <a:ea typeface="+mn-ea"/>
                        <a:cs typeface="Times" panose="02020603050405020304" pitchFamily="18" charset="0"/>
                      </a:endParaRPr>
                    </a:p>
                  </a:txBody>
                  <a:tcPr marL="68580" marR="68580"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0">
                <a:tc>
                  <a:txBody>
                    <a:bodyPr/>
                    <a:lstStyle/>
                    <a:p>
                      <a:pPr marL="0" algn="ctr" defTabSz="914433" rtl="0" eaLnBrk="1" latinLnBrk="0" hangingPunct="1">
                        <a:lnSpc>
                          <a:spcPct val="150000"/>
                        </a:lnSpc>
                        <a:spcAft>
                          <a:spcPts val="0"/>
                        </a:spcAft>
                      </a:pPr>
                      <a:r>
                        <a:rPr lang="en-US" sz="2500" kern="100" dirty="0">
                          <a:effectLst/>
                        </a:rPr>
                        <a:t>Decisions</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0</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1</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2</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3</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4</a:t>
                      </a:r>
                      <a:endParaRPr lang="zh-TW" sz="2500" kern="100">
                        <a:solidFill>
                          <a:schemeClr val="dk1"/>
                        </a:solidFill>
                        <a:effectLst/>
                        <a:latin typeface="+mn-lt"/>
                        <a:ea typeface="+mn-ea"/>
                        <a:cs typeface="Times" panose="02020603050405020304" pitchFamily="18" charset="0"/>
                      </a:endParaRPr>
                    </a:p>
                  </a:txBody>
                  <a:tcPr marL="68580" marR="68580" marT="0" marB="0"/>
                </a:tc>
              </a:tr>
              <a:tr h="0">
                <a:tc>
                  <a:txBody>
                    <a:bodyPr/>
                    <a:lstStyle/>
                    <a:p>
                      <a:pPr marL="0" algn="ctr" defTabSz="914433" rtl="0" eaLnBrk="1" latinLnBrk="0" hangingPunct="1">
                        <a:lnSpc>
                          <a:spcPct val="150000"/>
                        </a:lnSpc>
                        <a:spcAft>
                          <a:spcPts val="0"/>
                        </a:spcAft>
                      </a:pPr>
                      <a:r>
                        <a:rPr lang="en-US" sz="2500" kern="100">
                          <a:effectLst/>
                        </a:rPr>
                        <a:t>Purchased (1)</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 </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(2, 3)</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 </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(3, 2, 4)</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 </a:t>
                      </a:r>
                      <a:endParaRPr lang="zh-TW" sz="2500" kern="100">
                        <a:solidFill>
                          <a:schemeClr val="dk1"/>
                        </a:solidFill>
                        <a:effectLst/>
                        <a:latin typeface="+mn-lt"/>
                        <a:ea typeface="+mn-ea"/>
                        <a:cs typeface="Times" panose="02020603050405020304" pitchFamily="18" charset="0"/>
                      </a:endParaRPr>
                    </a:p>
                  </a:txBody>
                  <a:tcPr marL="68580" marR="68580" marT="0" marB="0"/>
                </a:tc>
              </a:tr>
              <a:tr h="0">
                <a:tc>
                  <a:txBody>
                    <a:bodyPr/>
                    <a:lstStyle/>
                    <a:p>
                      <a:pPr marL="0" algn="ctr" defTabSz="914433" rtl="0" eaLnBrk="1" latinLnBrk="0" hangingPunct="1">
                        <a:lnSpc>
                          <a:spcPct val="150000"/>
                        </a:lnSpc>
                        <a:spcAft>
                          <a:spcPts val="0"/>
                        </a:spcAft>
                      </a:pPr>
                      <a:r>
                        <a:rPr lang="en-US" sz="2500" kern="100">
                          <a:effectLst/>
                        </a:rPr>
                        <a:t>Rented (2)</a:t>
                      </a:r>
                      <a:endParaRPr lang="zh-TW" sz="2500" kern="100">
                        <a:solidFill>
                          <a:schemeClr val="dk1"/>
                        </a:solidFill>
                        <a:effectLst/>
                        <a:latin typeface="+mn-lt"/>
                        <a:ea typeface="+mn-ea"/>
                        <a:cs typeface="Times" panose="02020603050405020304" pitchFamily="18" charset="0"/>
                      </a:endParaRPr>
                    </a:p>
                  </a:txBody>
                  <a:tcPr marL="0" marR="0" marT="0" marB="0"/>
                </a:tc>
                <a:tc>
                  <a:txBody>
                    <a:bodyPr/>
                    <a:lstStyle/>
                    <a:p>
                      <a:pPr marL="0" algn="ctr" defTabSz="914433" rtl="0" eaLnBrk="1" latinLnBrk="0" hangingPunct="1">
                        <a:lnSpc>
                          <a:spcPct val="150000"/>
                        </a:lnSpc>
                        <a:spcAft>
                          <a:spcPts val="0"/>
                        </a:spcAft>
                      </a:pPr>
                      <a:r>
                        <a:rPr lang="en-US" sz="2500" kern="100">
                          <a:effectLst/>
                        </a:rPr>
                        <a:t> </a:t>
                      </a:r>
                      <a:endParaRPr lang="zh-TW" sz="2500" kern="100">
                        <a:solidFill>
                          <a:schemeClr val="dk1"/>
                        </a:solidFill>
                        <a:effectLst/>
                        <a:latin typeface="+mn-lt"/>
                        <a:ea typeface="+mn-ea"/>
                        <a:cs typeface="Times" panose="02020603050405020304" pitchFamily="18" charset="0"/>
                      </a:endParaRPr>
                    </a:p>
                  </a:txBody>
                  <a:tcPr marL="0" marR="0" marT="0" marB="0"/>
                </a:tc>
                <a:tc>
                  <a:txBody>
                    <a:bodyPr/>
                    <a:lstStyle/>
                    <a:p>
                      <a:pPr marL="0" algn="ctr" defTabSz="914433" rtl="0" eaLnBrk="1" latinLnBrk="0" hangingPunct="1">
                        <a:lnSpc>
                          <a:spcPct val="150000"/>
                        </a:lnSpc>
                        <a:spcAft>
                          <a:spcPts val="0"/>
                        </a:spcAft>
                      </a:pPr>
                      <a:r>
                        <a:rPr lang="en-US" sz="2500" kern="100" dirty="0">
                          <a:effectLst/>
                        </a:rPr>
                        <a:t>(35,31)</a:t>
                      </a:r>
                      <a:endParaRPr lang="zh-TW" sz="2500" kern="100" dirty="0">
                        <a:solidFill>
                          <a:schemeClr val="dk1"/>
                        </a:solidFill>
                        <a:effectLst/>
                        <a:latin typeface="+mn-lt"/>
                        <a:ea typeface="+mn-ea"/>
                        <a:cs typeface="Times" panose="02020603050405020304" pitchFamily="18" charset="0"/>
                      </a:endParaRPr>
                    </a:p>
                  </a:txBody>
                  <a:tcPr marL="0" marR="0" marT="0" marB="0"/>
                </a:tc>
                <a:tc>
                  <a:txBody>
                    <a:bodyPr/>
                    <a:lstStyle/>
                    <a:p>
                      <a:pPr marL="0" algn="ctr" defTabSz="914433" rtl="0" eaLnBrk="1" latinLnBrk="0" hangingPunct="1">
                        <a:lnSpc>
                          <a:spcPct val="150000"/>
                        </a:lnSpc>
                        <a:spcAft>
                          <a:spcPts val="0"/>
                        </a:spcAft>
                      </a:pPr>
                      <a:r>
                        <a:rPr lang="en-US" sz="2500" kern="100" dirty="0">
                          <a:effectLst/>
                        </a:rPr>
                        <a:t>(20, 18)</a:t>
                      </a:r>
                      <a:endParaRPr lang="zh-TW" sz="2500" kern="100" dirty="0">
                        <a:solidFill>
                          <a:schemeClr val="dk1"/>
                        </a:solidFill>
                        <a:effectLst/>
                        <a:latin typeface="+mn-lt"/>
                        <a:ea typeface="+mn-ea"/>
                        <a:cs typeface="Times" panose="02020603050405020304" pitchFamily="18" charset="0"/>
                      </a:endParaRPr>
                    </a:p>
                  </a:txBody>
                  <a:tcPr marL="0" marR="0" marT="0" marB="0"/>
                </a:tc>
                <a:tc>
                  <a:txBody>
                    <a:bodyPr/>
                    <a:lstStyle/>
                    <a:p>
                      <a:pPr marL="0" algn="ctr" defTabSz="914433" rtl="0" eaLnBrk="1" latinLnBrk="0" hangingPunct="1">
                        <a:lnSpc>
                          <a:spcPct val="150000"/>
                        </a:lnSpc>
                        <a:spcAft>
                          <a:spcPts val="0"/>
                        </a:spcAft>
                      </a:pPr>
                      <a:r>
                        <a:rPr lang="en-US" sz="2500" kern="100" dirty="0">
                          <a:effectLst/>
                        </a:rPr>
                        <a:t>(11, 20, 19)</a:t>
                      </a:r>
                      <a:endParaRPr lang="zh-TW" sz="2500" kern="100" dirty="0">
                        <a:solidFill>
                          <a:schemeClr val="dk1"/>
                        </a:solidFill>
                        <a:effectLst/>
                        <a:latin typeface="+mn-lt"/>
                        <a:ea typeface="+mn-ea"/>
                        <a:cs typeface="Times" panose="02020603050405020304" pitchFamily="18" charset="0"/>
                      </a:endParaRPr>
                    </a:p>
                  </a:txBody>
                  <a:tcPr marL="0" marR="0" marT="0" marB="0"/>
                </a:tc>
                <a:tc>
                  <a:txBody>
                    <a:bodyPr/>
                    <a:lstStyle/>
                    <a:p>
                      <a:pPr marL="0" algn="ctr" defTabSz="914433" rtl="0" eaLnBrk="1" latinLnBrk="0" hangingPunct="1">
                        <a:lnSpc>
                          <a:spcPct val="150000"/>
                        </a:lnSpc>
                        <a:spcAft>
                          <a:spcPts val="0"/>
                        </a:spcAft>
                      </a:pPr>
                      <a:r>
                        <a:rPr lang="en-US" sz="2500" kern="100">
                          <a:effectLst/>
                        </a:rPr>
                        <a:t>(19 ,27, 23)</a:t>
                      </a:r>
                      <a:endParaRPr lang="zh-TW" sz="2500" kern="100">
                        <a:solidFill>
                          <a:schemeClr val="dk1"/>
                        </a:solidFill>
                        <a:effectLst/>
                        <a:latin typeface="+mn-lt"/>
                        <a:ea typeface="+mn-ea"/>
                        <a:cs typeface="Times" panose="02020603050405020304" pitchFamily="18" charset="0"/>
                      </a:endParaRPr>
                    </a:p>
                  </a:txBody>
                  <a:tcPr marL="0" marR="0" marT="0" marB="0"/>
                </a:tc>
              </a:tr>
              <a:tr h="0">
                <a:tc>
                  <a:txBody>
                    <a:bodyPr/>
                    <a:lstStyle/>
                    <a:p>
                      <a:pPr marL="0" algn="ctr" defTabSz="914433" rtl="0" eaLnBrk="1" latinLnBrk="0" hangingPunct="1">
                        <a:lnSpc>
                          <a:spcPct val="150000"/>
                        </a:lnSpc>
                        <a:spcAft>
                          <a:spcPts val="0"/>
                        </a:spcAft>
                      </a:pPr>
                      <a:r>
                        <a:rPr lang="en-US" sz="2500" kern="100">
                          <a:effectLst/>
                        </a:rPr>
                        <a:t>Net = (1)+(2)</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 </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a:effectLst/>
                        </a:rPr>
                        <a:t>71</a:t>
                      </a:r>
                      <a:endParaRPr lang="zh-TW" sz="2500" kern="10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45</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59</a:t>
                      </a:r>
                      <a:endParaRPr lang="zh-TW" sz="2500" kern="100" dirty="0">
                        <a:solidFill>
                          <a:schemeClr val="dk1"/>
                        </a:solidFill>
                        <a:effectLst/>
                        <a:latin typeface="+mn-lt"/>
                        <a:ea typeface="+mn-ea"/>
                        <a:cs typeface="Times" panose="02020603050405020304" pitchFamily="18" charset="0"/>
                      </a:endParaRPr>
                    </a:p>
                  </a:txBody>
                  <a:tcPr marL="68580" marR="68580" marT="0" marB="0"/>
                </a:tc>
                <a:tc>
                  <a:txBody>
                    <a:bodyPr/>
                    <a:lstStyle/>
                    <a:p>
                      <a:pPr marL="0" algn="ctr" defTabSz="914433" rtl="0" eaLnBrk="1" latinLnBrk="0" hangingPunct="1">
                        <a:lnSpc>
                          <a:spcPct val="150000"/>
                        </a:lnSpc>
                        <a:spcAft>
                          <a:spcPts val="0"/>
                        </a:spcAft>
                      </a:pPr>
                      <a:r>
                        <a:rPr lang="en-US" sz="2500" kern="100" dirty="0">
                          <a:effectLst/>
                        </a:rPr>
                        <a:t>75</a:t>
                      </a:r>
                      <a:endParaRPr lang="zh-TW" sz="2500" kern="100" dirty="0">
                        <a:solidFill>
                          <a:schemeClr val="dk1"/>
                        </a:solidFill>
                        <a:effectLst/>
                        <a:latin typeface="+mn-lt"/>
                        <a:ea typeface="+mn-ea"/>
                        <a:cs typeface="Times" panose="02020603050405020304" pitchFamily="18" charset="0"/>
                      </a:endParaRPr>
                    </a:p>
                  </a:txBody>
                  <a:tcPr marL="68580" marR="68580" marT="0" marB="0"/>
                </a:tc>
              </a:tr>
            </a:tbl>
          </a:graphicData>
        </a:graphic>
      </p:graphicFrame>
      <p:sp>
        <p:nvSpPr>
          <p:cNvPr id="12" name="Title 3"/>
          <p:cNvSpPr txBox="1">
            <a:spLocks/>
          </p:cNvSpPr>
          <p:nvPr/>
        </p:nvSpPr>
        <p:spPr>
          <a:xfrm>
            <a:off x="-416845" y="279548"/>
            <a:ext cx="10456223" cy="763397"/>
          </a:xfrm>
          <a:prstGeom prst="rect">
            <a:avLst/>
          </a:prstGeom>
        </p:spPr>
        <p:txBody>
          <a:bodyPr vert="horz" lIns="91440" tIns="45721" rIns="91440" bIns="45721"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solidFill>
                  <a:schemeClr val="bg1"/>
                </a:solidFill>
                <a:latin typeface="+mn-lt"/>
              </a:rPr>
              <a:t>Experiment result</a:t>
            </a:r>
            <a:r>
              <a:rPr lang="en-US" sz="2201" b="1" dirty="0">
                <a:solidFill>
                  <a:schemeClr val="bg1"/>
                </a:solidFill>
                <a:latin typeface="+mn-lt"/>
              </a:rPr>
              <a:t>-</a:t>
            </a:r>
            <a:r>
              <a:rPr lang="en-US" sz="2400" b="1" dirty="0">
                <a:solidFill>
                  <a:schemeClr val="bg1"/>
                </a:solidFill>
                <a:latin typeface="+mn-lt"/>
              </a:rPr>
              <a:t>technology combination </a:t>
            </a:r>
            <a:r>
              <a:rPr lang="en-US" sz="2400" b="1" dirty="0" smtClean="0">
                <a:solidFill>
                  <a:schemeClr val="bg1"/>
                </a:solidFill>
                <a:latin typeface="+mn-lt"/>
              </a:rPr>
              <a:t>strategy(DEPSO)</a:t>
            </a:r>
            <a:endParaRPr lang="en-US" sz="2201" b="1" dirty="0">
              <a:solidFill>
                <a:schemeClr val="bg1"/>
              </a:solidFill>
              <a:latin typeface="+mn-lt"/>
            </a:endParaRPr>
          </a:p>
        </p:txBody>
      </p:sp>
    </p:spTree>
    <p:extLst>
      <p:ext uri="{BB962C8B-B14F-4D97-AF65-F5344CB8AC3E}">
        <p14:creationId xmlns:p14="http://schemas.microsoft.com/office/powerpoint/2010/main" val="1418944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45757</TotalTime>
  <Words>1100</Words>
  <Application>Microsoft Office PowerPoint</Application>
  <PresentationFormat>寬螢幕</PresentationFormat>
  <Paragraphs>255</Paragraphs>
  <Slides>10</Slides>
  <Notes>8</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2</vt:i4>
      </vt:variant>
      <vt:variant>
        <vt:lpstr>投影片標題</vt:lpstr>
      </vt:variant>
      <vt:variant>
        <vt:i4>10</vt:i4>
      </vt:variant>
    </vt:vector>
  </HeadingPairs>
  <TitlesOfParts>
    <vt:vector size="21" baseType="lpstr">
      <vt:lpstr>新細明體</vt:lpstr>
      <vt:lpstr>新細明體</vt:lpstr>
      <vt:lpstr>Arial</vt:lpstr>
      <vt:lpstr>Calibri</vt:lpstr>
      <vt:lpstr>Calibri Light</vt:lpstr>
      <vt:lpstr>Cambria Math</vt:lpstr>
      <vt:lpstr>Times</vt:lpstr>
      <vt:lpstr>Times New Roman</vt:lpstr>
      <vt:lpstr>Office Theme</vt:lpstr>
      <vt:lpstr>Visio</vt:lpstr>
      <vt:lpstr>Visio.Drawing.15</vt:lpstr>
      <vt:lpstr>PowerPoint 簡報</vt:lpstr>
      <vt:lpstr>PowerPoint 簡報</vt:lpstr>
      <vt:lpstr>PowerPoint 簡報</vt:lpstr>
      <vt:lpstr>Solving method-DEPSO</vt:lpstr>
      <vt:lpstr>Solving method-repairing mechanism</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Allen Wu</dc:creator>
  <cp:lastModifiedBy>Wu</cp:lastModifiedBy>
  <cp:revision>559</cp:revision>
  <cp:lastPrinted>2015-11-17T08:26:11Z</cp:lastPrinted>
  <dcterms:created xsi:type="dcterms:W3CDTF">2015-10-19T15:03:33Z</dcterms:created>
  <dcterms:modified xsi:type="dcterms:W3CDTF">2016-07-10T14:17:42Z</dcterms:modified>
</cp:coreProperties>
</file>